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8" r:id="rId4"/>
    <p:sldId id="259" r:id="rId5"/>
    <p:sldId id="279" r:id="rId6"/>
    <p:sldId id="260" r:id="rId7"/>
    <p:sldId id="280" r:id="rId8"/>
    <p:sldId id="285" r:id="rId9"/>
    <p:sldId id="270" r:id="rId10"/>
    <p:sldId id="271" r:id="rId11"/>
    <p:sldId id="272" r:id="rId12"/>
    <p:sldId id="275" r:id="rId13"/>
    <p:sldId id="283" r:id="rId14"/>
    <p:sldId id="281" r:id="rId15"/>
    <p:sldId id="262" r:id="rId16"/>
    <p:sldId id="265" r:id="rId17"/>
    <p:sldId id="266" r:id="rId18"/>
    <p:sldId id="267" r:id="rId19"/>
    <p:sldId id="268" r:id="rId20"/>
    <p:sldId id="269" r:id="rId21"/>
    <p:sldId id="286" r:id="rId22"/>
    <p:sldId id="287" r:id="rId23"/>
    <p:sldId id="288" r:id="rId24"/>
    <p:sldId id="289" r:id="rId25"/>
  </p:sldIdLst>
  <p:sldSz cx="18288000" cy="10287000"/>
  <p:notesSz cx="6858000" cy="9144000"/>
  <p:embeddedFontLst>
    <p:embeddedFont>
      <p:font typeface="Arialle" panose="020B0604020202020204" charset="0"/>
      <p:regular r:id="rId27"/>
    </p:embeddedFon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Arimo Bold" panose="020B0604020202020204" charset="0"/>
      <p:regular r:id="rId32"/>
    </p:embeddedFont>
    <p:embeddedFont>
      <p:font typeface="Arita Buri Bold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HK Grotesk Light" panose="020B0604020202020204" charset="0"/>
      <p:regular r:id="rId38"/>
    </p:embeddedFont>
    <p:embeddedFont>
      <p:font typeface="Muli Bold Bold" panose="020B0604020202020204" charset="0"/>
      <p:regular r:id="rId39"/>
    </p:embeddedFont>
    <p:embeddedFont>
      <p:font typeface="Muli Regular" panose="020B0604020202020204" charset="-94"/>
      <p:regular r:id="rId40"/>
    </p:embeddedFont>
    <p:embeddedFont>
      <p:font typeface="Roboto" panose="02000000000000000000" pitchFamily="2" charset="0"/>
      <p:regular r:id="rId41"/>
      <p:bold r:id="rId42"/>
    </p:embeddedFont>
    <p:embeddedFont>
      <p:font typeface="Roboto Bold" panose="02000000000000000000" pitchFamily="2" charset="0"/>
      <p:bold r:id="rId43"/>
    </p:embeddedFont>
    <p:embeddedFont>
      <p:font typeface="Telegraf Bold" panose="020B0604020202020204" charset="-9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F7415F"/>
    <a:srgbClr val="E73A60"/>
    <a:srgbClr val="10C7DF"/>
    <a:srgbClr val="9B1A8C"/>
    <a:srgbClr val="EF4152"/>
    <a:srgbClr val="FC6F48"/>
    <a:srgbClr val="FCAF03"/>
    <a:srgbClr val="FFFF66"/>
    <a:srgbClr val="FC51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26" autoAdjust="0"/>
    <p:restoredTop sz="94622" autoAdjust="0"/>
  </p:normalViewPr>
  <p:slideViewPr>
    <p:cSldViewPr>
      <p:cViewPr>
        <p:scale>
          <a:sx n="59" d="100"/>
          <a:sy n="59" d="100"/>
        </p:scale>
        <p:origin x="-236" y="-1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02C79-5A2C-411A-B38E-D7D02BE0DA8D}" type="datetimeFigureOut">
              <a:rPr lang="tr-TR" smtClean="0"/>
              <a:t>17.09.2021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24B36-35BD-4C5F-844B-F2CC127E51B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129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microsoft.com/office/2007/relationships/hdphoto" Target="../media/hdphoto1.wdp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34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microsoft.com/office/2007/relationships/hdphoto" Target="../media/hdphoto2.wdp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svg"/><Relationship Id="rId7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68406" y="0"/>
            <a:ext cx="10287000" cy="102870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72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379" r="4379"/>
          <a:stretch>
            <a:fillRect/>
          </a:stretch>
        </p:blipFill>
        <p:spPr>
          <a:xfrm rot="1012649">
            <a:off x="13031888" y="1743478"/>
            <a:ext cx="4585149" cy="833099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48366" y="3162300"/>
            <a:ext cx="9736812" cy="3156963"/>
            <a:chOff x="0" y="-57150"/>
            <a:chExt cx="12982415" cy="4209284"/>
          </a:xfrm>
        </p:grpSpPr>
        <p:sp>
          <p:nvSpPr>
            <p:cNvPr id="6" name="TextBox 6"/>
            <p:cNvSpPr txBox="1"/>
            <p:nvPr/>
          </p:nvSpPr>
          <p:spPr>
            <a:xfrm>
              <a:off x="0" y="869183"/>
              <a:ext cx="12982415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92"/>
                </a:lnSpc>
              </a:pPr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Para </a:t>
              </a:r>
              <a:r>
                <a:rPr lang="en-US" sz="6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Transferleriniz</a:t>
              </a:r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6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İçin</a:t>
              </a:r>
              <a:endPara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uli Regular" panose="020B0604020202020204" charset="-94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ts val="6392"/>
                </a:lnSpc>
              </a:pPr>
              <a:endPara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uli Regular" panose="020B0604020202020204" charset="-94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ts val="6392"/>
                </a:lnSpc>
              </a:pPr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Yeni </a:t>
              </a:r>
              <a:r>
                <a:rPr lang="en-US" sz="6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Nesil</a:t>
              </a:r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6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Dijital</a:t>
              </a:r>
              <a:r>
                <a:rPr 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6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uli Regular" panose="020B0604020202020204" charset="-94"/>
                  <a:ea typeface="Roboto" panose="02000000000000000000" pitchFamily="2" charset="0"/>
                  <a:cs typeface="Roboto" panose="02000000000000000000" pitchFamily="2" charset="0"/>
                </a:rPr>
                <a:t>Cüzdan</a:t>
              </a:r>
              <a:endParaRPr 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uli Regular" panose="020B0604020202020204" charset="-94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614001" cy="652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0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526410" y="4911649"/>
            <a:ext cx="8113939" cy="0"/>
          </a:xfrm>
          <a:prstGeom prst="line">
            <a:avLst/>
          </a:prstGeom>
          <a:ln w="47625" cap="rnd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DBDEE9F5-85C4-4479-8379-2572A4544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73" y="78772"/>
            <a:ext cx="551581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05205" y="4466553"/>
            <a:ext cx="4612817" cy="4612817"/>
            <a:chOff x="0" y="0"/>
            <a:chExt cx="12700000" cy="12700000"/>
          </a:xfrm>
          <a:solidFill>
            <a:srgbClr val="FC515A"/>
          </a:solidFill>
        </p:grpSpPr>
        <p:sp>
          <p:nvSpPr>
            <p:cNvPr id="3" name="Freeform 3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tr-TR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0244" y="4170954"/>
            <a:ext cx="5035792" cy="4846994"/>
            <a:chOff x="-278150" y="591820"/>
            <a:chExt cx="12736829" cy="1225931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-278150" y="591820"/>
              <a:ext cx="12736829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tr-TR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361965" y="3643576"/>
            <a:ext cx="5004669" cy="4817038"/>
            <a:chOff x="30480" y="591820"/>
            <a:chExt cx="12736830" cy="12259310"/>
          </a:xfrm>
          <a:solidFill>
            <a:schemeClr val="bg2">
              <a:lumMod val="50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tr-TR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5356" y="2650872"/>
            <a:ext cx="7294032" cy="1005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tr-TR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Pazar Hacmi</a:t>
            </a:r>
            <a:endParaRPr lang="en-US" sz="96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330842" y="4852262"/>
            <a:ext cx="5035792" cy="240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FEFFF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58 </a:t>
            </a:r>
            <a:r>
              <a:rPr lang="en-US" sz="4000" dirty="0" err="1">
                <a:solidFill>
                  <a:srgbClr val="FEFFFD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Milyon</a:t>
            </a:r>
            <a:endParaRPr lang="en-US" sz="4000" dirty="0">
              <a:solidFill>
                <a:srgbClr val="FEFFFD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3200" dirty="0" err="1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Dijital</a:t>
            </a:r>
            <a:r>
              <a:rPr lang="en-US" sz="3200" dirty="0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dirty="0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en-US" sz="3200" dirty="0" err="1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demeler</a:t>
            </a:r>
            <a:r>
              <a:rPr lang="en-US" sz="3200" dirty="0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dirty="0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 err="1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egmentinde</a:t>
            </a:r>
            <a:r>
              <a:rPr lang="en-US" sz="3200" dirty="0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2025 </a:t>
            </a:r>
            <a:r>
              <a:rPr lang="tr-TR" sz="3200" dirty="0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3200" dirty="0" err="1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ılı</a:t>
            </a:r>
            <a:endParaRPr lang="tr-TR" sz="3200" dirty="0">
              <a:solidFill>
                <a:srgbClr val="FEFF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sz="3200" dirty="0">
                <a:solidFill>
                  <a:srgbClr val="FEF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tahmini kullanıcı sayısı</a:t>
            </a:r>
            <a:endParaRPr lang="en-US" sz="3200" dirty="0">
              <a:solidFill>
                <a:srgbClr val="FEFF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93718" y="5907123"/>
            <a:ext cx="5035792" cy="17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%14</a:t>
            </a:r>
          </a:p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FinTech </a:t>
            </a:r>
            <a:r>
              <a:rPr lang="tr-TR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azarının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759"/>
              </a:lnSpc>
            </a:pPr>
            <a:r>
              <a:rPr lang="tr-TR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ıllık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üyüme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ızı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211" y="5907123"/>
            <a:ext cx="5035792" cy="157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 </a:t>
            </a:r>
            <a:r>
              <a:rPr lang="en-US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Milyar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$</a:t>
            </a:r>
            <a:endParaRPr lang="tr-TR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FinTech </a:t>
            </a:r>
            <a:r>
              <a:rPr lang="tr-T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azarı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524"/>
            <a:ext cx="18288000" cy="448194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679287" y="4481940"/>
            <a:ext cx="17423243" cy="9525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id="4" name="Group 4"/>
          <p:cNvGrpSpPr/>
          <p:nvPr/>
        </p:nvGrpSpPr>
        <p:grpSpPr>
          <a:xfrm>
            <a:off x="830392" y="4343033"/>
            <a:ext cx="2846324" cy="2478561"/>
            <a:chOff x="0" y="0"/>
            <a:chExt cx="3795099" cy="330474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3941" cy="403941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0" y="2826380"/>
              <a:ext cx="3795099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34824"/>
              <a:ext cx="3795099" cy="196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Transferler</a:t>
              </a:r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tr-TR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ü</a:t>
              </a: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zerinden</a:t>
              </a:r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tr-TR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</a:t>
              </a: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omisyon</a:t>
              </a:r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tr-TR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</a:t>
              </a: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eliri</a:t>
              </a:r>
              <a:endPara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126667" y="4343033"/>
            <a:ext cx="2846324" cy="5775542"/>
            <a:chOff x="0" y="0"/>
            <a:chExt cx="3795099" cy="770072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941" cy="403941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4159880"/>
              <a:ext cx="3795099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34823"/>
              <a:ext cx="3327435" cy="65658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Hedef</a:t>
              </a:r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büyü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klüğe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ulaştıkça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kademeli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özel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kampanya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anlaşmaları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ile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reklam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komisyon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geliri</a:t>
              </a:r>
              <a:endParaRPr lang="en-US" sz="3200" u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88700" y="4317866"/>
            <a:ext cx="3480565" cy="3170478"/>
            <a:chOff x="-845655" y="-33556"/>
            <a:chExt cx="4640754" cy="4227303"/>
          </a:xfrm>
        </p:grpSpPr>
        <p:grpSp>
          <p:nvGrpSpPr>
            <p:cNvPr id="15" name="Group 15"/>
            <p:cNvGrpSpPr/>
            <p:nvPr/>
          </p:nvGrpSpPr>
          <p:grpSpPr>
            <a:xfrm>
              <a:off x="-845655" y="-33556"/>
              <a:ext cx="402138" cy="403941"/>
              <a:chOff x="-13293807" y="-527504"/>
              <a:chExt cx="6321662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13293807" y="-527504"/>
                <a:ext cx="6321662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  <p:txBody>
              <a:bodyPr/>
              <a:lstStyle/>
              <a:p>
                <a:endParaRPr lang="tr-TR" dirty="0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3715380"/>
              <a:ext cx="3795099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789155" y="1289796"/>
              <a:ext cx="3795101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39"/>
                </a:lnSpc>
              </a:pP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Ticari</a:t>
              </a:r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üyelik</a:t>
              </a:r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 </a:t>
              </a: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komisyon</a:t>
              </a:r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geliri</a:t>
              </a:r>
              <a:endPara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 algn="l">
                <a:lnSpc>
                  <a:spcPts val="2639"/>
                </a:lnSpc>
                <a:spcBef>
                  <a:spcPct val="0"/>
                </a:spcBef>
              </a:pPr>
              <a:endParaRPr lang="en-US" sz="2199" dirty="0">
                <a:solidFill>
                  <a:srgbClr val="191919"/>
                </a:solidFill>
                <a:latin typeface="Telegraf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681885" y="4343033"/>
            <a:ext cx="2843968" cy="4789934"/>
            <a:chOff x="0" y="0"/>
            <a:chExt cx="3791957" cy="638658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3606" cy="403606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4610030"/>
              <a:ext cx="3791957" cy="468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79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33859"/>
              <a:ext cx="3791957" cy="5252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Açık</a:t>
              </a:r>
              <a:r>
                <a:rPr lang="en-US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ankacılık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tr-TR" sz="3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üzenlemesi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ile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orta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/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küçük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ölçekli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bankaların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müşterilerine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hizmet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vererek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komisyon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geliri</a:t>
              </a:r>
              <a:endParaRPr lang="en-US" sz="3200" u="non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15491" y="4343033"/>
            <a:ext cx="2846324" cy="2145186"/>
            <a:chOff x="0" y="0"/>
            <a:chExt cx="3795099" cy="2860247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03941" cy="403941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0" y="2381880"/>
              <a:ext cx="3795099" cy="47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34823"/>
              <a:ext cx="3795099" cy="131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32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Ya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tırımların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faizi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(</a:t>
              </a:r>
              <a:r>
                <a:rPr lang="en-US" sz="3200" u="none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havuz</a:t>
              </a:r>
              <a:r>
                <a:rPr lang="en-US" sz="3200" u="none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27839" y="1494830"/>
            <a:ext cx="8158719" cy="1769943"/>
            <a:chOff x="0" y="66675"/>
            <a:chExt cx="10878291" cy="235992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66675"/>
              <a:ext cx="10878291" cy="1281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44"/>
                </a:lnSpc>
              </a:pPr>
              <a:r>
                <a:rPr lang="en-US" sz="8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Gelir</a:t>
              </a:r>
              <a:r>
                <a:rPr lang="en-US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8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Modeli</a:t>
              </a:r>
              <a:endPara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693174"/>
              <a:ext cx="10878291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5" name="Picture 4">
            <a:extLst>
              <a:ext uri="{FF2B5EF4-FFF2-40B4-BE49-F238E27FC236}">
                <a16:creationId xmlns:a16="http://schemas.microsoft.com/office/drawing/2014/main" id="{D43EEDAA-6B22-4766-8142-BD067D313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35200" y="1843999"/>
            <a:ext cx="2843968" cy="3349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</a14:imgLayer>
                </a14:imgProps>
              </a:ext>
            </a:extLst>
          </a:blip>
          <a:srcRect l="2998" b="299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8842" y="5880565"/>
            <a:ext cx="17231776" cy="0"/>
          </a:xfrm>
          <a:prstGeom prst="line">
            <a:avLst/>
          </a:prstGeom>
          <a:ln w="38100" cap="rnd">
            <a:solidFill>
              <a:srgbClr val="455A64"/>
            </a:solidFill>
            <a:prstDash val="solid"/>
            <a:headEnd type="none" w="sm" len="sm"/>
            <a:tailEnd type="triangle" w="lg" len="med"/>
          </a:ln>
          <a:effectLst>
            <a:reflection stA="0" endPos="65000" dist="50800" dir="5400000" sy="-100000" algn="bl" rotWithShape="0"/>
          </a:effectLst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09991" y="4970251"/>
            <a:ext cx="1842712" cy="1788583"/>
            <a:chOff x="-23041" y="66269"/>
            <a:chExt cx="6542160" cy="6349987"/>
          </a:xfrm>
          <a:effectLst>
            <a:reflection stA="0" endPos="65000" dist="50800" dir="5400000" sy="-100000" algn="bl" rotWithShape="0"/>
          </a:effectLst>
        </p:grpSpPr>
        <p:sp>
          <p:nvSpPr>
            <p:cNvPr id="4" name="Freeform 4"/>
            <p:cNvSpPr/>
            <p:nvPr/>
          </p:nvSpPr>
          <p:spPr>
            <a:xfrm>
              <a:off x="-23041" y="119183"/>
              <a:ext cx="6542160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455A64"/>
            </a:solid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455A64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177249" y="5041740"/>
            <a:ext cx="1767128" cy="1760225"/>
            <a:chOff x="0" y="0"/>
            <a:chExt cx="6502400" cy="6477000"/>
          </a:xfrm>
          <a:effectLst>
            <a:reflection stA="0" endPos="65000" dist="50800" dir="5400000" sy="-100000" algn="bl" rotWithShape="0"/>
          </a:effectLst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455A6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455A64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69590" y="5028966"/>
            <a:ext cx="1742643" cy="1735836"/>
            <a:chOff x="0" y="0"/>
            <a:chExt cx="6502400" cy="6477000"/>
          </a:xfrm>
          <a:effectLst>
            <a:reflection stA="0" endPos="65000" dist="50800" dir="5400000" sy="-100000" algn="bl" rotWithShape="0"/>
          </a:effectLst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455A6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B70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341829" y="4989428"/>
            <a:ext cx="1715347" cy="1708646"/>
            <a:chOff x="0" y="0"/>
            <a:chExt cx="6502400" cy="6477000"/>
          </a:xfrm>
          <a:effectLst>
            <a:reflection stA="0" endPos="65000" dist="50800" dir="5400000" sy="-100000" algn="bl" rotWithShape="0"/>
          </a:effectLst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455A6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B7000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586906" y="4916068"/>
            <a:ext cx="1792375" cy="1785373"/>
            <a:chOff x="0" y="0"/>
            <a:chExt cx="6502400" cy="6477000"/>
          </a:xfrm>
          <a:effectLst>
            <a:reflection stA="0" endPos="65000" dist="50800" dir="5400000" sy="-100000" algn="bl" rotWithShape="0"/>
          </a:effectLst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455A6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455A64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7771" y="5459444"/>
            <a:ext cx="776535" cy="73965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050129" y="5477392"/>
            <a:ext cx="808826" cy="664248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552187" y="5498440"/>
            <a:ext cx="958248" cy="723477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766492" y="5561585"/>
            <a:ext cx="814709" cy="72203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946282" y="5443208"/>
            <a:ext cx="506443" cy="75588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6016996" y="4973404"/>
            <a:ext cx="1715347" cy="1708646"/>
            <a:chOff x="0" y="0"/>
            <a:chExt cx="6502400" cy="6477000"/>
          </a:xfrm>
          <a:effectLst>
            <a:reflection stA="0" endPos="65000" dist="50800" dir="5400000" sy="-100000" algn="bl" rotWithShape="0"/>
          </a:effectLst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455A64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B7000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318650" y="5494321"/>
            <a:ext cx="1123552" cy="731713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27" name="TextBox 27"/>
          <p:cNvSpPr txBox="1"/>
          <p:nvPr/>
        </p:nvSpPr>
        <p:spPr>
          <a:xfrm>
            <a:off x="331366" y="1279717"/>
            <a:ext cx="5335373" cy="1496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İş</a:t>
            </a:r>
            <a:r>
              <a:rPr lang="en-US" sz="9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Süreci</a:t>
            </a:r>
            <a:endParaRPr lang="en-US" sz="90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31383" y="6888955"/>
            <a:ext cx="2936949" cy="200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2"/>
              </a:lnSpc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Popüler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sosyal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medya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4002"/>
              </a:lnSpc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uygulamalarıyla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işbirlikleri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474926" y="6911077"/>
            <a:ext cx="299123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Piyasaya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çıkış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ilk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hedef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olarak 300.000 </a:t>
            </a:r>
          </a:p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kullanıcıya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ulaş</a:t>
            </a:r>
            <a:r>
              <a:rPr lang="tr-T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-276419" y="3725956"/>
            <a:ext cx="2815529" cy="1176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Şubat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50223" y="3699989"/>
            <a:ext cx="2162175" cy="117647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Eylül</a:t>
            </a:r>
            <a:endParaRPr lang="tr-TR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88546" y="3710151"/>
            <a:ext cx="2762250" cy="117647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Ağustos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29028" y="6914546"/>
            <a:ext cx="3060136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Öğrenci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toplulukları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kulüpleri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kampüs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içi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işletmeler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anlaşmalar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501377" y="6927494"/>
            <a:ext cx="2439521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Ticari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üyeliklerin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geliştirilmesi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daha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çok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işletme</a:t>
            </a:r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ulaş</a:t>
            </a:r>
            <a:r>
              <a:rPr lang="tr-T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335750" y="6813751"/>
            <a:ext cx="3157681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Yatırım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faiz</a:t>
            </a:r>
            <a:r>
              <a:rPr lang="tr-T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leri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işletme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komisyonları</a:t>
            </a:r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kampanya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işbirlikleri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sayesinde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</a:t>
            </a:r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geçmek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128011" y="3631549"/>
            <a:ext cx="1933575" cy="117064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Mart </a:t>
            </a:r>
            <a:endParaRPr lang="tr-TR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17389" y="3653754"/>
            <a:ext cx="2162175" cy="117064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Aralık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697200" y="3587766"/>
            <a:ext cx="2181225" cy="117647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Nisan </a:t>
            </a:r>
            <a:endParaRPr lang="tr-TR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318650" y="6771099"/>
            <a:ext cx="3798150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Milyon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Kullanıcı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sayısına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ulaşmak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099999">
            <a:off x="-1548465" y="1465805"/>
            <a:ext cx="12391365" cy="123913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513252">
            <a:off x="7260627" y="-2138451"/>
            <a:ext cx="12286065" cy="1228606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95145" y="3639400"/>
            <a:ext cx="5898568" cy="4022087"/>
            <a:chOff x="0" y="9005"/>
            <a:chExt cx="7864757" cy="5362783"/>
          </a:xfrm>
        </p:grpSpPr>
        <p:sp>
          <p:nvSpPr>
            <p:cNvPr id="5" name="TextBox 5"/>
            <p:cNvSpPr txBox="1"/>
            <p:nvPr/>
          </p:nvSpPr>
          <p:spPr>
            <a:xfrm>
              <a:off x="0" y="9005"/>
              <a:ext cx="7864757" cy="1297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800"/>
                </a:lnSpc>
              </a:pPr>
              <a:r>
                <a:rPr lang="tr-T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Kısa V</a:t>
              </a:r>
              <a:r>
                <a:rPr lang="en-US" sz="4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adeli</a:t>
              </a:r>
              <a:r>
                <a: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4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Hedefler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28107"/>
              <a:ext cx="7864757" cy="64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endParaRPr lang="en-US" sz="2800" u="none" dirty="0">
                <a:solidFill>
                  <a:srgbClr val="264C3D"/>
                </a:solidFill>
                <a:latin typeface="HK Grotesk Light"/>
              </a:endParaRPr>
            </a:p>
          </p:txBody>
        </p:sp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1C991CE9-8255-4381-92E5-8934C792310E}"/>
              </a:ext>
            </a:extLst>
          </p:cNvPr>
          <p:cNvGrpSpPr/>
          <p:nvPr/>
        </p:nvGrpSpPr>
        <p:grpSpPr>
          <a:xfrm>
            <a:off x="11734800" y="800100"/>
            <a:ext cx="6025729" cy="5236183"/>
            <a:chOff x="1579041" y="101600"/>
            <a:chExt cx="8034305" cy="6981576"/>
          </a:xfrm>
        </p:grpSpPr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00CB302B-A187-4FB3-ADAA-66D917F35743}"/>
                </a:ext>
              </a:extLst>
            </p:cNvPr>
            <p:cNvSpPr txBox="1"/>
            <p:nvPr/>
          </p:nvSpPr>
          <p:spPr>
            <a:xfrm>
              <a:off x="1579041" y="101600"/>
              <a:ext cx="7864757" cy="3043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tr-T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Uzun V</a:t>
              </a:r>
              <a:r>
                <a:rPr lang="en-US" sz="4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adeli</a:t>
              </a:r>
              <a:r>
                <a: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4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Hedefler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 algn="ctr">
                <a:lnSpc>
                  <a:spcPts val="8800"/>
                </a:lnSpc>
              </a:pPr>
              <a:endParaRPr lang="en-US" sz="7999" dirty="0">
                <a:solidFill>
                  <a:srgbClr val="264C3D"/>
                </a:solidFill>
                <a:latin typeface="Arita Buri Bold"/>
              </a:endParaRPr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D6D1C83-0A2A-4631-AAF0-D307CB97F633}"/>
                </a:ext>
              </a:extLst>
            </p:cNvPr>
            <p:cNvSpPr txBox="1"/>
            <p:nvPr/>
          </p:nvSpPr>
          <p:spPr>
            <a:xfrm>
              <a:off x="1748589" y="2438400"/>
              <a:ext cx="7864757" cy="4644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919"/>
                </a:lnSpc>
                <a:buFont typeface="Wingdings" panose="05000000000000000000" pitchFamily="2" charset="2"/>
                <a:buChar char="ü"/>
              </a:pPr>
              <a:r>
                <a:rPr lang="tr-TR" sz="2800" u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Globalde ticarileşmek</a:t>
              </a:r>
            </a:p>
            <a:p>
              <a:pPr marL="457200" lvl="0" indent="-457200">
                <a:lnSpc>
                  <a:spcPts val="3919"/>
                </a:lnSpc>
                <a:buFont typeface="Wingdings" panose="05000000000000000000" pitchFamily="2" charset="2"/>
                <a:buChar char="ü"/>
              </a:pPr>
              <a:r>
                <a:rPr lang="tr-TR" sz="2800" u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Alanında lider şirketlere entegre olmak</a:t>
              </a:r>
            </a:p>
            <a:p>
              <a:pPr marL="457200" lvl="0" indent="-457200">
                <a:lnSpc>
                  <a:spcPts val="3919"/>
                </a:lnSpc>
                <a:buFont typeface="Wingdings" panose="05000000000000000000" pitchFamily="2" charset="2"/>
                <a:buChar char="ü"/>
              </a:pPr>
              <a:r>
                <a:rPr lang="tr-T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Kripto para transferi hizmeti sunmak</a:t>
              </a:r>
            </a:p>
            <a:p>
              <a:pPr marL="457200" lvl="0" indent="-457200">
                <a:lnSpc>
                  <a:spcPts val="3919"/>
                </a:lnSpc>
                <a:buFont typeface="Wingdings" panose="05000000000000000000" pitchFamily="2" charset="2"/>
                <a:buChar char="ü"/>
              </a:pPr>
              <a:r>
                <a:rPr lang="tr-TR" sz="2800" u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Hisse alım satım hizmeti sunmak</a:t>
              </a:r>
            </a:p>
            <a:p>
              <a:pPr marL="457200" lvl="0" indent="-457200">
                <a:lnSpc>
                  <a:spcPts val="3919"/>
                </a:lnSpc>
                <a:buFont typeface="Wingdings" panose="05000000000000000000" pitchFamily="2" charset="2"/>
                <a:buChar char="ü"/>
              </a:pPr>
              <a:r>
                <a:rPr lang="tr-T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EFT-Havale ücretini kaldırmak</a:t>
              </a:r>
              <a:endParaRPr lang="en-US" sz="2800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DD7A9245-8586-437E-A83D-7B58BC24F7E8}"/>
              </a:ext>
            </a:extLst>
          </p:cNvPr>
          <p:cNvSpPr txBox="1"/>
          <p:nvPr/>
        </p:nvSpPr>
        <p:spPr>
          <a:xfrm>
            <a:off x="2047155" y="5139945"/>
            <a:ext cx="5562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Stork ticari üyeliğini hayata geçirmek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Farklı üyelik grupları oluşturmak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Yurt dışı para transferlerini aktifleştirmek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Sosyal sorumluk projelerine yönelmek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571493A-0EA9-49A6-82AC-387BB360E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9160" y="585121"/>
            <a:ext cx="1091279" cy="1091279"/>
          </a:xfrm>
          <a:prstGeom prst="rect">
            <a:avLst/>
          </a:prstGeom>
          <a:ln>
            <a:noFill/>
          </a:ln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B616BFC-6838-4460-A123-4D2B61CAA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252" y="2887960"/>
            <a:ext cx="1091279" cy="1091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58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o 2">
            <a:extLst>
              <a:ext uri="{FF2B5EF4-FFF2-40B4-BE49-F238E27FC236}">
                <a16:creationId xmlns:a16="http://schemas.microsoft.com/office/drawing/2014/main" id="{4A1E4A14-0145-438D-8DF2-7278A5BAF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42036"/>
              </p:ext>
            </p:extLst>
          </p:nvPr>
        </p:nvGraphicFramePr>
        <p:xfrm>
          <a:off x="1828024" y="2628900"/>
          <a:ext cx="14840441" cy="5528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144246217"/>
                    </a:ext>
                  </a:extLst>
                </a:gridCol>
                <a:gridCol w="1135576">
                  <a:extLst>
                    <a:ext uri="{9D8B030D-6E8A-4147-A177-3AD203B41FA5}">
                      <a16:colId xmlns:a16="http://schemas.microsoft.com/office/drawing/2014/main" val="290363342"/>
                    </a:ext>
                  </a:extLst>
                </a:gridCol>
                <a:gridCol w="3128045">
                  <a:extLst>
                    <a:ext uri="{9D8B030D-6E8A-4147-A177-3AD203B41FA5}">
                      <a16:colId xmlns:a16="http://schemas.microsoft.com/office/drawing/2014/main" val="3072957297"/>
                    </a:ext>
                  </a:extLst>
                </a:gridCol>
                <a:gridCol w="3199137">
                  <a:extLst>
                    <a:ext uri="{9D8B030D-6E8A-4147-A177-3AD203B41FA5}">
                      <a16:colId xmlns:a16="http://schemas.microsoft.com/office/drawing/2014/main" val="1385849512"/>
                    </a:ext>
                  </a:extLst>
                </a:gridCol>
                <a:gridCol w="2577083">
                  <a:extLst>
                    <a:ext uri="{9D8B030D-6E8A-4147-A177-3AD203B41FA5}">
                      <a16:colId xmlns:a16="http://schemas.microsoft.com/office/drawing/2014/main" val="2065421975"/>
                    </a:ext>
                  </a:extLst>
                </a:gridCol>
              </a:tblGrid>
              <a:tr h="561878"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2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2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2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2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>
                        <a:solidFill>
                          <a:schemeClr val="bg2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347806"/>
                  </a:ext>
                </a:extLst>
              </a:tr>
              <a:tr h="828707">
                <a:tc>
                  <a:txBody>
                    <a:bodyPr/>
                    <a:lstStyle/>
                    <a:p>
                      <a:endParaRPr lang="tr-TR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tr-TR" sz="2400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GRUP ÖDEMELERİ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7105572"/>
                  </a:ext>
                </a:extLst>
              </a:tr>
              <a:tr h="828707">
                <a:tc>
                  <a:txBody>
                    <a:bodyPr/>
                    <a:lstStyle/>
                    <a:p>
                      <a:endParaRPr lang="tr-T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tr-TR" sz="2400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PARA İSTEME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884552"/>
                  </a:ext>
                </a:extLst>
              </a:tr>
              <a:tr h="828707">
                <a:tc>
                  <a:txBody>
                    <a:bodyPr/>
                    <a:lstStyle/>
                    <a:p>
                      <a:endParaRPr lang="tr-TR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le" panose="020B0604020202020204" charset="0"/>
                        <a:ea typeface="Arialle" panose="020B0604020202020204" charset="0"/>
                        <a:cs typeface="Arialle" panose="020B0604020202020204" charset="0"/>
                      </a:endParaRPr>
                    </a:p>
                    <a:p>
                      <a:r>
                        <a:rPr lang="tr-TR" sz="2400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TİCARİ ÜYELİK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2867056"/>
                  </a:ext>
                </a:extLst>
              </a:tr>
              <a:tr h="828707">
                <a:tc>
                  <a:txBody>
                    <a:bodyPr/>
                    <a:lstStyle/>
                    <a:p>
                      <a:endParaRPr lang="tr-TR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le" panose="020B0604020202020204" charset="0"/>
                        <a:ea typeface="Arialle" panose="020B0604020202020204" charset="0"/>
                        <a:cs typeface="Arialle" panose="020B0604020202020204" charset="0"/>
                      </a:endParaRPr>
                    </a:p>
                    <a:p>
                      <a:r>
                        <a:rPr lang="tr-TR" sz="2400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BANKALAR ARASI TRANSFER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3644509"/>
                  </a:ext>
                </a:extLst>
              </a:tr>
              <a:tr h="828707">
                <a:tc>
                  <a:txBody>
                    <a:bodyPr/>
                    <a:lstStyle/>
                    <a:p>
                      <a:endParaRPr lang="tr-TR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le" panose="020B0604020202020204" charset="0"/>
                        <a:ea typeface="Arialle" panose="020B0604020202020204" charset="0"/>
                        <a:cs typeface="Arialle" panose="020B0604020202020204" charset="0"/>
                      </a:endParaRPr>
                    </a:p>
                    <a:p>
                      <a:r>
                        <a:rPr lang="tr-TR" sz="2400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DÖVİZ ALIM SATIM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4919794"/>
                  </a:ext>
                </a:extLst>
              </a:tr>
              <a:tr h="558694">
                <a:tc>
                  <a:txBody>
                    <a:bodyPr/>
                    <a:lstStyle/>
                    <a:p>
                      <a:endParaRPr lang="tr-TR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le" panose="020B0604020202020204" charset="0"/>
                        <a:ea typeface="Arialle" panose="020B0604020202020204" charset="0"/>
                        <a:cs typeface="Arialle" panose="020B0604020202020204" charset="0"/>
                      </a:endParaRPr>
                    </a:p>
                    <a:p>
                      <a:r>
                        <a:rPr lang="tr-TR" sz="2400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GERİ ÖDEMELER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3462984"/>
                  </a:ext>
                </a:extLst>
              </a:tr>
            </a:tbl>
          </a:graphicData>
        </a:graphic>
      </p:graphicFrame>
      <p:pic>
        <p:nvPicPr>
          <p:cNvPr id="3" name="Resim 2">
            <a:extLst>
              <a:ext uri="{FF2B5EF4-FFF2-40B4-BE49-F238E27FC236}">
                <a16:creationId xmlns:a16="http://schemas.microsoft.com/office/drawing/2014/main" id="{0B022920-0835-4D74-BCD4-85AB34ACF5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41" y="2552700"/>
            <a:ext cx="1193953" cy="119489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8469097-1E8F-46AA-BCFA-F34C3B3C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329" b="33404"/>
          <a:stretch>
            <a:fillRect/>
          </a:stretch>
        </p:blipFill>
        <p:spPr>
          <a:xfrm>
            <a:off x="9448800" y="2628900"/>
            <a:ext cx="1676400" cy="59120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08EEF3C-3B54-42A9-99F9-0A7E768E1A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"/>
                    </a14:imgEffect>
                  </a14:imgLayer>
                </a14:imgProps>
              </a:ext>
            </a:extLst>
          </a:blip>
          <a:srcRect l="11952" t="32770" r="12909" b="46918"/>
          <a:stretch/>
        </p:blipFill>
        <p:spPr>
          <a:xfrm>
            <a:off x="12011445" y="2628900"/>
            <a:ext cx="2226275" cy="45134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7F1D59-05F2-445E-870A-836A43BCA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2344" y="2781300"/>
            <a:ext cx="1444456" cy="347261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44F82B13-BA60-4933-9A4E-F619D8AA79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43799" y="3385481"/>
            <a:ext cx="500639" cy="513715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AD74887-4113-4C0D-AEE0-23B9F57EC4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77330" y="4193434"/>
            <a:ext cx="500639" cy="5137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4B76F275-CED3-4AA6-8FC0-637A146FA7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76561" y="5051319"/>
            <a:ext cx="500639" cy="513715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E5D53C61-2CD3-4501-BADA-6BB7831F97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76561" y="5893691"/>
            <a:ext cx="500639" cy="513715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4A8B1AF9-03E9-4F35-BF17-730E014127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43799" y="6649466"/>
            <a:ext cx="500639" cy="51371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25C4D76-CFC1-4657-B7E2-0A9E0ED9D5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543799" y="7442221"/>
            <a:ext cx="500639" cy="513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12217E-CE37-4911-9F08-3A5E2ABCBA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116408" y="4136919"/>
            <a:ext cx="500639" cy="513715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28163661-FFE0-4C02-B92A-A5B84E5D212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116408" y="5007690"/>
            <a:ext cx="500639" cy="513715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F12C0AE0-A12F-48CE-B3F0-0412826FD4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116408" y="7442220"/>
            <a:ext cx="500639" cy="513715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46E9D1EA-9209-4149-B910-992E17B826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859606" y="7442220"/>
            <a:ext cx="500639" cy="513715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BFC99C76-3156-4085-830F-15288CC74F8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859606" y="6649465"/>
            <a:ext cx="500639" cy="513715"/>
          </a:xfrm>
          <a:prstGeom prst="rect">
            <a:avLst/>
          </a:prstGeom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85EC851D-16EC-494D-B4F7-65545321044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859607" y="5894371"/>
            <a:ext cx="500639" cy="513715"/>
          </a:xfrm>
          <a:prstGeom prst="rect">
            <a:avLst/>
          </a:prstGeom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1ED7B7DE-0067-43BB-9ECB-9A03DFA49DC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859608" y="5031634"/>
            <a:ext cx="500639" cy="513715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D2E73B44-28D5-48FC-B781-DA2167EF1DA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5335404" y="4136918"/>
            <a:ext cx="500639" cy="513715"/>
          </a:xfrm>
          <a:prstGeom prst="rect">
            <a:avLst/>
          </a:prstGeom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7EF99171-C796-42DE-AE18-BEC96549C32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5341447" y="5031634"/>
            <a:ext cx="500639" cy="513715"/>
          </a:xfrm>
          <a:prstGeom prst="rect">
            <a:avLst/>
          </a:prstGeom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F672614A-1B7E-4859-8155-74981764E69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5335403" y="5890238"/>
            <a:ext cx="500639" cy="513715"/>
          </a:xfrm>
          <a:prstGeom prst="rect">
            <a:avLst/>
          </a:prstGeom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B0CD5AEB-8A12-4AF1-A265-71C495437156}"/>
              </a:ext>
            </a:extLst>
          </p:cNvPr>
          <p:cNvSpPr txBox="1"/>
          <p:nvPr/>
        </p:nvSpPr>
        <p:spPr>
          <a:xfrm>
            <a:off x="963726" y="1087288"/>
            <a:ext cx="6629400" cy="142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66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Rakip</a:t>
            </a:r>
            <a:r>
              <a:rPr lang="en-US" sz="66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Analizi</a:t>
            </a:r>
            <a:endParaRPr lang="en-US" sz="6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31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65330" y="864549"/>
            <a:ext cx="10365492" cy="103654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7000" y="3871046"/>
            <a:ext cx="2711937" cy="27119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54774" y="4073069"/>
            <a:ext cx="2533608" cy="253360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61869" y="1107344"/>
            <a:ext cx="2453784" cy="24537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961766" y="1818753"/>
            <a:ext cx="2733675" cy="80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tr-TR" sz="2322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KOLAY PARA</a:t>
            </a:r>
          </a:p>
          <a:p>
            <a:pPr algn="ctr">
              <a:lnSpc>
                <a:spcPts val="3250"/>
              </a:lnSpc>
            </a:pPr>
            <a:r>
              <a:rPr lang="tr-TR" sz="2322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TRANSFERİ</a:t>
            </a:r>
            <a:endParaRPr lang="en-US" sz="2322" b="1" dirty="0">
              <a:solidFill>
                <a:srgbClr val="F8C4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05064" y="627356"/>
            <a:ext cx="2486025" cy="83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tr-TR" sz="2422" dirty="0">
                <a:solidFill>
                  <a:srgbClr val="F8C450"/>
                </a:solidFill>
                <a:latin typeface="Arimo Bold"/>
              </a:rPr>
              <a:t>GRUP ÖDEMELERİ</a:t>
            </a:r>
            <a:endParaRPr lang="en-US" sz="2422" dirty="0">
              <a:solidFill>
                <a:srgbClr val="F8C450"/>
              </a:solidFill>
              <a:latin typeface="Arimo 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580" r="580"/>
          <a:stretch>
            <a:fillRect/>
          </a:stretch>
        </p:blipFill>
        <p:spPr>
          <a:xfrm>
            <a:off x="4038600" y="864549"/>
            <a:ext cx="2587533" cy="26179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43527" y="7025763"/>
            <a:ext cx="2805599" cy="28055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580" r="580"/>
          <a:stretch>
            <a:fillRect/>
          </a:stretch>
        </p:blipFill>
        <p:spPr>
          <a:xfrm>
            <a:off x="7883898" y="0"/>
            <a:ext cx="2307129" cy="23342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007915" y="2667358"/>
            <a:ext cx="8513684" cy="1027488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89468" y="4847533"/>
            <a:ext cx="2667000" cy="858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tr-TR" sz="2518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KAYITLI</a:t>
            </a:r>
          </a:p>
          <a:p>
            <a:pPr algn="ctr">
              <a:lnSpc>
                <a:spcPts val="3525"/>
              </a:lnSpc>
            </a:pPr>
            <a:r>
              <a:rPr lang="tr-TR" sz="2518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İŞLEMLERİM</a:t>
            </a:r>
            <a:endParaRPr lang="en-US" sz="2518" b="1" dirty="0">
              <a:solidFill>
                <a:srgbClr val="F8C4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77078" y="7084041"/>
            <a:ext cx="2689041" cy="268904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849659" y="1838874"/>
            <a:ext cx="2114550" cy="80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tr-TR" sz="2520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FİNANSAL</a:t>
            </a:r>
          </a:p>
          <a:p>
            <a:pPr algn="ctr">
              <a:lnSpc>
                <a:spcPts val="3250"/>
              </a:lnSpc>
            </a:pPr>
            <a:r>
              <a:rPr lang="tr-TR" sz="2520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ANALİZ</a:t>
            </a:r>
            <a:endParaRPr lang="en-US" sz="2520" b="1" dirty="0">
              <a:solidFill>
                <a:srgbClr val="F8C4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16006" y="4818774"/>
            <a:ext cx="2439602" cy="1232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2363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tr-TR" sz="2363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AMPANYALAR</a:t>
            </a:r>
          </a:p>
          <a:p>
            <a:pPr algn="ctr">
              <a:lnSpc>
                <a:spcPts val="3309"/>
              </a:lnSpc>
            </a:pPr>
            <a:r>
              <a:rPr lang="tr-TR" sz="2363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</a:p>
          <a:p>
            <a:pPr algn="ctr">
              <a:lnSpc>
                <a:spcPts val="3309"/>
              </a:lnSpc>
            </a:pPr>
            <a:r>
              <a:rPr lang="tr-TR" sz="2363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HEDİYELER</a:t>
            </a:r>
            <a:endParaRPr lang="en-US" sz="2363" b="1" dirty="0">
              <a:solidFill>
                <a:srgbClr val="F8C4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841426" y="8083622"/>
            <a:ext cx="2209800" cy="7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tr-TR" sz="2520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ARKADAŞ</a:t>
            </a:r>
          </a:p>
          <a:p>
            <a:pPr algn="ctr">
              <a:lnSpc>
                <a:spcPts val="3110"/>
              </a:lnSpc>
            </a:pPr>
            <a:r>
              <a:rPr lang="tr-TR" sz="2520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EKLEME</a:t>
            </a:r>
            <a:endParaRPr lang="en-US" sz="2520" b="1" dirty="0">
              <a:solidFill>
                <a:srgbClr val="F8C4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98257" y="7999084"/>
            <a:ext cx="2211345" cy="85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tr-TR" sz="2518" b="1" dirty="0">
                <a:solidFill>
                  <a:srgbClr val="F8C4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ÖDEME TALİMATLARI</a:t>
            </a:r>
            <a:endParaRPr lang="en-US" sz="2518" b="1" dirty="0">
              <a:solidFill>
                <a:srgbClr val="F8C4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9358" r="23758" b="1935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1409700"/>
            <a:ext cx="8170003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0"/>
              </a:lnSpc>
            </a:pPr>
            <a:r>
              <a:rPr lang="en-US" sz="8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Stork</a:t>
            </a:r>
            <a:endParaRPr lang="tr-TR" sz="8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10230"/>
              </a:lnSpc>
            </a:pPr>
            <a:r>
              <a:rPr lang="en-US" sz="8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Öne</a:t>
            </a:r>
            <a:r>
              <a:rPr lang="en-US" sz="8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8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Çıkan</a:t>
            </a:r>
            <a:r>
              <a:rPr lang="en-US" sz="8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8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Özelliklerimiz</a:t>
            </a:r>
            <a:endParaRPr lang="en-US" sz="8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796" b="158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5925567-EFA1-4506-BAE2-C9F6A75AA50D}"/>
              </a:ext>
            </a:extLst>
          </p:cNvPr>
          <p:cNvSpPr txBox="1"/>
          <p:nvPr/>
        </p:nvSpPr>
        <p:spPr>
          <a:xfrm>
            <a:off x="11811000" y="5372100"/>
            <a:ext cx="6096000" cy="4352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7029" lvl="1">
              <a:lnSpc>
                <a:spcPts val="4759"/>
              </a:lnSpc>
            </a:pPr>
            <a:r>
              <a:rPr lang="en-US" sz="4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Grup</a:t>
            </a:r>
            <a:r>
              <a:rPr lang="en-US" sz="4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4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Ödemeleri</a:t>
            </a:r>
            <a:endParaRPr lang="tr-TR" sz="4200" b="1" dirty="0">
              <a:solidFill>
                <a:schemeClr val="tx1">
                  <a:lumMod val="65000"/>
                  <a:lumOff val="35000"/>
                </a:schemeClr>
              </a:solidFill>
              <a:latin typeface="Arialle" panose="020B0604020202020204" charset="0"/>
              <a:ea typeface="Arialle" panose="020B0604020202020204" charset="0"/>
              <a:cs typeface="Arialle" panose="020B0604020202020204" charset="0"/>
            </a:endParaRPr>
          </a:p>
          <a:p>
            <a:pPr marL="367029" lvl="1">
              <a:lnSpc>
                <a:spcPts val="4759"/>
              </a:lnSpc>
            </a:pPr>
            <a:endParaRPr lang="tr-TR" sz="4200" dirty="0">
              <a:solidFill>
                <a:schemeClr val="tx1">
                  <a:lumMod val="65000"/>
                  <a:lumOff val="3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67029" lvl="1">
              <a:lnSpc>
                <a:spcPts val="4759"/>
              </a:lnSpc>
            </a:pPr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Toplam </a:t>
            </a:r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harcama</a:t>
            </a:r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miktarını gir, arkadaşlarını ekle ne kadar ödemeleri gerektiğini bilsinler, Stork ile kolayca ödesinler</a:t>
            </a:r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 </a:t>
            </a:r>
          </a:p>
          <a:p>
            <a:pPr marL="367029" lvl="1" algn="ctr">
              <a:lnSpc>
                <a:spcPts val="4759"/>
              </a:lnSpc>
            </a:pPr>
            <a:endParaRPr lang="en-US" sz="3600" dirty="0">
              <a:solidFill>
                <a:srgbClr val="F8C45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V="1">
            <a:off x="0" y="0"/>
            <a:ext cx="18889559" cy="105781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6000"/>
          </a:blip>
          <a:srcRect/>
          <a:stretch>
            <a:fillRect/>
          </a:stretch>
        </p:blipFill>
        <p:spPr>
          <a:xfrm rot="924860">
            <a:off x="12835587" y="716441"/>
            <a:ext cx="4446889" cy="73643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9000"/>
          </a:blip>
          <a:srcRect/>
          <a:stretch>
            <a:fillRect/>
          </a:stretch>
        </p:blipFill>
        <p:spPr>
          <a:xfrm rot="-492930">
            <a:off x="11960597" y="1256985"/>
            <a:ext cx="441275" cy="3640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59992" y="3162300"/>
            <a:ext cx="5448300" cy="5007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636" lvl="1">
              <a:lnSpc>
                <a:spcPts val="6440"/>
              </a:lnSpc>
            </a:pPr>
            <a:r>
              <a:rPr lang="tr-TR" sz="4200" b="1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Arkadaşlarından </a:t>
            </a:r>
            <a:r>
              <a:rPr lang="en-US" sz="4200" b="1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Para </a:t>
            </a:r>
            <a:r>
              <a:rPr lang="en-US" sz="4200" b="1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İste</a:t>
            </a:r>
            <a:endParaRPr lang="tr-TR" sz="4200" b="1" dirty="0">
              <a:solidFill>
                <a:schemeClr val="bg2"/>
              </a:solidFill>
              <a:latin typeface="Arialle" panose="020B0604020202020204" charset="0"/>
              <a:ea typeface="Arialle" panose="020B0604020202020204" charset="0"/>
              <a:cs typeface="Arialle" panose="020B0604020202020204" charset="0"/>
            </a:endParaRPr>
          </a:p>
          <a:p>
            <a:pPr marL="496636" lvl="1"/>
            <a:endParaRPr lang="tr-TR" sz="4200" dirty="0">
              <a:solidFill>
                <a:schemeClr val="bg2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96636" lvl="1"/>
            <a:r>
              <a:rPr lang="tr-TR" sz="3200" dirty="0">
                <a:solidFill>
                  <a:schemeClr val="bg2"/>
                </a:solidFill>
                <a:effectLst/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Uygulama üzerinden tutar seçip arkadaşlarına para isteği gönderebilir, yanında mesajını iletebilirsin. </a:t>
            </a:r>
          </a:p>
          <a:p>
            <a:pPr marL="496636" lvl="1">
              <a:lnSpc>
                <a:spcPts val="6440"/>
              </a:lnSpc>
            </a:pPr>
            <a:endParaRPr lang="en-US" sz="4600" dirty="0">
              <a:solidFill>
                <a:schemeClr val="bg2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10" name="Resim 9" descr="metin, ekran, el içeren bir resim&#10;&#10;Açıklama otomatik olarak oluşturuldu">
            <a:extLst>
              <a:ext uri="{FF2B5EF4-FFF2-40B4-BE49-F238E27FC236}">
                <a16:creationId xmlns:a16="http://schemas.microsoft.com/office/drawing/2014/main" id="{EE1C8871-0318-4A57-8174-66027CF2E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0455">
            <a:off x="1474747" y="-1535035"/>
            <a:ext cx="21422591" cy="128406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-207128" y="-72422"/>
            <a:ext cx="18889559" cy="105781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0" y="811916"/>
            <a:ext cx="9475084" cy="94750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97309" y="6237349"/>
            <a:ext cx="1474096" cy="14740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719345" y="5903998"/>
            <a:ext cx="2128187" cy="21771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084044" y="6076497"/>
            <a:ext cx="3157450" cy="1795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85750" y="553825"/>
            <a:ext cx="8971920" cy="925767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CE">
                <a:alpha val="39000"/>
              </a:srgbClr>
            </a:solidFill>
          </p:spPr>
          <p:txBody>
            <a:bodyPr/>
            <a:lstStyle/>
            <a:p>
              <a:endParaRPr lang="tr-TR" dirty="0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04997" y="857573"/>
            <a:ext cx="4333427" cy="895392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51076" y="1788408"/>
            <a:ext cx="5192911" cy="6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7" lvl="1" algn="ctr">
              <a:lnSpc>
                <a:spcPts val="5879"/>
              </a:lnSpc>
            </a:pPr>
            <a:r>
              <a:rPr lang="en-US" sz="4199" b="1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Stork Puan Kazan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5691" y="2848777"/>
            <a:ext cx="7587009" cy="2401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Gerçekleştirdiğiniz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para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transferleri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ile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Stork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puanları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kazanın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ve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anlaşmalı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şirketlerde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Stork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puanınızı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doya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doya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harcayın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5000" y="4483060"/>
            <a:ext cx="7734300" cy="91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 HATLAR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924800" y="1131396"/>
            <a:ext cx="7515014" cy="8024208"/>
            <a:chOff x="0" y="-66675"/>
            <a:chExt cx="10020019" cy="10698944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0020019" cy="770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7"/>
                </a:lnSpc>
              </a:pPr>
              <a:r>
                <a:rPr lang="en-US" sz="3477" dirty="0" err="1">
                  <a:solidFill>
                    <a:srgbClr val="171717"/>
                  </a:solidFill>
                  <a:latin typeface="Muli Regular"/>
                </a:rPr>
                <a:t>Problemler</a:t>
              </a:r>
              <a:endParaRPr lang="en-US" sz="3477" dirty="0">
                <a:solidFill>
                  <a:srgbClr val="171717"/>
                </a:solidFill>
                <a:latin typeface="Muli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06"/>
              <a:ext cx="10020019" cy="76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7"/>
                </a:lnSpc>
              </a:pPr>
              <a:r>
                <a:rPr lang="en-US" sz="3477" dirty="0">
                  <a:solidFill>
                    <a:srgbClr val="171717"/>
                  </a:solidFill>
                  <a:latin typeface="Muli Regular"/>
                </a:rPr>
                <a:t>STORK </a:t>
              </a:r>
              <a:r>
                <a:rPr lang="en-US" sz="3477" dirty="0" err="1">
                  <a:solidFill>
                    <a:srgbClr val="171717"/>
                  </a:solidFill>
                  <a:latin typeface="Muli Regular"/>
                </a:rPr>
                <a:t>Nedir</a:t>
              </a:r>
              <a:r>
                <a:rPr lang="en-US" sz="3477" dirty="0">
                  <a:solidFill>
                    <a:srgbClr val="171717"/>
                  </a:solidFill>
                  <a:latin typeface="Muli Regular"/>
                </a:rPr>
                <a:t>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42276"/>
              <a:ext cx="10020019" cy="770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7"/>
                </a:lnSpc>
              </a:pPr>
              <a:r>
                <a:rPr lang="tr-TR" sz="3477" dirty="0">
                  <a:solidFill>
                    <a:srgbClr val="171717"/>
                  </a:solidFill>
                  <a:latin typeface="Muli Regular"/>
                </a:rPr>
                <a:t>Pazar Analizi</a:t>
              </a:r>
              <a:endParaRPr lang="en-US" sz="3477" dirty="0">
                <a:solidFill>
                  <a:srgbClr val="171717"/>
                </a:solidFill>
                <a:latin typeface="Muli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99344"/>
              <a:ext cx="10020019" cy="770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7"/>
                </a:lnSpc>
              </a:pPr>
              <a:r>
                <a:rPr lang="tr-TR" sz="3477" dirty="0">
                  <a:solidFill>
                    <a:srgbClr val="171717"/>
                  </a:solidFill>
                  <a:latin typeface="Muli Regular"/>
                </a:rPr>
                <a:t>Gelir Modeli ve İş Süreci</a:t>
              </a:r>
              <a:endParaRPr lang="en-US" sz="3477" dirty="0">
                <a:solidFill>
                  <a:srgbClr val="171717"/>
                </a:solidFill>
                <a:latin typeface="Muli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556412"/>
              <a:ext cx="10020019" cy="76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7"/>
                </a:lnSpc>
              </a:pPr>
              <a:r>
                <a:rPr lang="en-US" sz="3477" dirty="0" err="1">
                  <a:solidFill>
                    <a:srgbClr val="171717"/>
                  </a:solidFill>
                  <a:latin typeface="Muli Regular"/>
                </a:rPr>
                <a:t>Hedefler</a:t>
              </a:r>
              <a:endParaRPr lang="en-US" sz="3477" dirty="0">
                <a:solidFill>
                  <a:srgbClr val="171717"/>
                </a:solidFill>
                <a:latin typeface="Muli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213481"/>
              <a:ext cx="10020019" cy="770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7"/>
                </a:lnSpc>
              </a:pPr>
              <a:r>
                <a:rPr lang="tr-TR" sz="3477" dirty="0">
                  <a:solidFill>
                    <a:srgbClr val="171717"/>
                  </a:solidFill>
                  <a:latin typeface="Muli Regular"/>
                </a:rPr>
                <a:t>Rakip Analizi</a:t>
              </a:r>
              <a:endParaRPr lang="en-US" sz="3477" dirty="0">
                <a:solidFill>
                  <a:srgbClr val="171717"/>
                </a:solidFill>
                <a:latin typeface="Muli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870550"/>
              <a:ext cx="10020019" cy="761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7"/>
                </a:lnSpc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72171" y="1160261"/>
              <a:ext cx="9947848" cy="0"/>
            </a:xfrm>
            <a:prstGeom prst="line">
              <a:avLst/>
            </a:prstGeom>
            <a:ln w="69176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72171" y="2810412"/>
              <a:ext cx="9947848" cy="0"/>
            </a:xfrm>
            <a:prstGeom prst="line">
              <a:avLst/>
            </a:prstGeom>
            <a:ln w="83011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72171" y="4474399"/>
              <a:ext cx="9947848" cy="0"/>
            </a:xfrm>
            <a:prstGeom prst="line">
              <a:avLst/>
            </a:prstGeom>
            <a:ln w="69176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72171" y="6131468"/>
              <a:ext cx="9947848" cy="0"/>
            </a:xfrm>
            <a:prstGeom prst="line">
              <a:avLst/>
            </a:prstGeom>
            <a:ln w="69176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72171" y="7788537"/>
              <a:ext cx="9947848" cy="0"/>
            </a:xfrm>
            <a:prstGeom prst="line">
              <a:avLst/>
            </a:prstGeom>
            <a:ln w="69176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72171" y="9445606"/>
              <a:ext cx="9947848" cy="0"/>
            </a:xfrm>
            <a:prstGeom prst="line">
              <a:avLst/>
            </a:prstGeom>
            <a:ln w="69176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</p:grpSp>
      <p:sp>
        <p:nvSpPr>
          <p:cNvPr id="19" name="TextBox 9">
            <a:extLst>
              <a:ext uri="{FF2B5EF4-FFF2-40B4-BE49-F238E27FC236}">
                <a16:creationId xmlns:a16="http://schemas.microsoft.com/office/drawing/2014/main" id="{0A9AA668-1123-40E5-A71B-DB0AF7ED8B5C}"/>
              </a:ext>
            </a:extLst>
          </p:cNvPr>
          <p:cNvSpPr txBox="1"/>
          <p:nvPr/>
        </p:nvSpPr>
        <p:spPr>
          <a:xfrm>
            <a:off x="7924800" y="8641537"/>
            <a:ext cx="7515014" cy="57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7"/>
              </a:lnSpc>
            </a:pPr>
            <a:r>
              <a:rPr lang="tr-TR" sz="3477" dirty="0">
                <a:solidFill>
                  <a:srgbClr val="171717"/>
                </a:solidFill>
                <a:latin typeface="Muli Regular"/>
              </a:rPr>
              <a:t>Öne Çıkan Fonksiyonlar</a:t>
            </a:r>
            <a:endParaRPr lang="en-US" sz="3477" dirty="0">
              <a:solidFill>
                <a:srgbClr val="171717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-1" y="0"/>
            <a:ext cx="18973800" cy="10625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77600" y="407424"/>
            <a:ext cx="4953000" cy="102341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57400" y="4131246"/>
            <a:ext cx="8048625" cy="278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2" lvl="1">
              <a:lnSpc>
                <a:spcPts val="6299"/>
              </a:lnSpc>
            </a:pPr>
            <a:r>
              <a:rPr lang="en-US" sz="4200" b="1" dirty="0" err="1">
                <a:solidFill>
                  <a:schemeClr val="bg2"/>
                </a:solidFill>
                <a:latin typeface="Arial" panose="020B0604020202020204" pitchFamily="34" charset="0"/>
                <a:ea typeface="Arimo" panose="020B0604020202020204" charset="0"/>
                <a:cs typeface="Arial" panose="020B0604020202020204" pitchFamily="34" charset="0"/>
              </a:rPr>
              <a:t>Kampanyalardan</a:t>
            </a:r>
            <a:r>
              <a:rPr lang="en-US" sz="4200" b="1" dirty="0">
                <a:solidFill>
                  <a:schemeClr val="bg2"/>
                </a:solidFill>
                <a:latin typeface="Arial" panose="020B0604020202020204" pitchFamily="34" charset="0"/>
                <a:ea typeface="Arimo" panose="020B060402020202020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schemeClr val="bg2"/>
                </a:solidFill>
                <a:latin typeface="Arial" panose="020B0604020202020204" pitchFamily="34" charset="0"/>
                <a:ea typeface="Arimo" panose="020B0604020202020204" charset="0"/>
                <a:cs typeface="Arial" panose="020B0604020202020204" pitchFamily="34" charset="0"/>
              </a:rPr>
              <a:t>Yararlan</a:t>
            </a:r>
            <a:endParaRPr lang="tr-TR" sz="4200" b="1" dirty="0">
              <a:solidFill>
                <a:schemeClr val="bg2"/>
              </a:solidFill>
              <a:latin typeface="Arial" panose="020B0604020202020204" pitchFamily="34" charset="0"/>
              <a:ea typeface="Arimo" panose="020B0604020202020204" charset="0"/>
              <a:cs typeface="Arial" panose="020B0604020202020204" pitchFamily="34" charset="0"/>
            </a:endParaRPr>
          </a:p>
          <a:p>
            <a:pPr marL="485772" lvl="1">
              <a:lnSpc>
                <a:spcPts val="6299"/>
              </a:lnSpc>
            </a:pPr>
            <a:endParaRPr lang="en-US" sz="4499" dirty="0">
              <a:solidFill>
                <a:schemeClr val="bg2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tr-TR" sz="4499" dirty="0">
                <a:solidFill>
                  <a:schemeClr val="bg2"/>
                </a:solidFill>
                <a:latin typeface="Arimo Bold"/>
              </a:rPr>
              <a:t>  </a:t>
            </a:r>
            <a:r>
              <a:rPr lang="tr-TR" sz="3200" dirty="0">
                <a:solidFill>
                  <a:schemeClr val="bg2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Stork’un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kullanıcılarına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sunduğu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tr-TR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  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kampanyaları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 </a:t>
            </a:r>
            <a:r>
              <a:rPr lang="en-US" sz="3200" dirty="0" err="1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kaçırma</a:t>
            </a:r>
            <a:r>
              <a:rPr lang="en-US" sz="3200" dirty="0">
                <a:solidFill>
                  <a:schemeClr val="bg2"/>
                </a:solidFill>
                <a:latin typeface="Arialle" panose="020B0604020202020204" charset="0"/>
                <a:ea typeface="Arialle" panose="020B0604020202020204" charset="0"/>
                <a:cs typeface="Arialle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81870"/>
            <a:ext cx="3448387" cy="971465"/>
            <a:chOff x="0" y="0"/>
            <a:chExt cx="4597850" cy="12952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597850" cy="1295287"/>
              <a:chOff x="0" y="0"/>
              <a:chExt cx="2767224" cy="7804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67225" cy="780488"/>
              </a:xfrm>
              <a:custGeom>
                <a:avLst/>
                <a:gdLst/>
                <a:ahLst/>
                <a:cxnLst/>
                <a:rect l="l" t="t" r="r" b="b"/>
                <a:pathLst>
                  <a:path w="2767225" h="780488">
                    <a:moveTo>
                      <a:pt x="2642764" y="780488"/>
                    </a:moveTo>
                    <a:lnTo>
                      <a:pt x="124460" y="780488"/>
                    </a:lnTo>
                    <a:cubicBezTo>
                      <a:pt x="55880" y="780488"/>
                      <a:pt x="0" y="724608"/>
                      <a:pt x="0" y="65602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42764" y="0"/>
                    </a:lnTo>
                    <a:cubicBezTo>
                      <a:pt x="2711345" y="0"/>
                      <a:pt x="2767225" y="55880"/>
                      <a:pt x="2767225" y="124460"/>
                    </a:cubicBezTo>
                    <a:lnTo>
                      <a:pt x="2767225" y="656028"/>
                    </a:lnTo>
                    <a:cubicBezTo>
                      <a:pt x="2767225" y="724608"/>
                      <a:pt x="2711345" y="780488"/>
                      <a:pt x="2642764" y="780488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426512" y="321567"/>
              <a:ext cx="3698403" cy="59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5"/>
                </a:lnSpc>
              </a:pPr>
              <a:r>
                <a:rPr lang="en-US" sz="267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 CASTERS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811000" y="5687420"/>
            <a:ext cx="2023869" cy="1373780"/>
            <a:chOff x="0" y="0"/>
            <a:chExt cx="2698491" cy="1831707"/>
          </a:xfrm>
        </p:grpSpPr>
        <p:sp>
          <p:nvSpPr>
            <p:cNvPr id="7" name="TextBox 7"/>
            <p:cNvSpPr txBox="1"/>
            <p:nvPr/>
          </p:nvSpPr>
          <p:spPr>
            <a:xfrm>
              <a:off x="0" y="1414833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0657"/>
              <a:ext cx="2698491" cy="116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9"/>
                </a:lnSpc>
              </a:pPr>
              <a:r>
                <a:rPr lang="en-US" sz="2699" spc="-80">
                  <a:solidFill>
                    <a:srgbClr val="191919"/>
                  </a:solidFill>
                  <a:latin typeface="Muli Bold Bold"/>
                </a:rPr>
                <a:t>Berkay Yıldırım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90632" y="5298412"/>
            <a:ext cx="6214036" cy="2151795"/>
            <a:chOff x="0" y="0"/>
            <a:chExt cx="2250907" cy="7794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90632" y="5298412"/>
            <a:ext cx="2151795" cy="215179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956" r="-2956" b="-2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5124450"/>
            <a:ext cx="6896775" cy="193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5119"/>
              </a:lnSpc>
            </a:pPr>
            <a:r>
              <a:rPr lang="en-US" sz="12599" u="none" spc="-251">
                <a:solidFill>
                  <a:srgbClr val="3C3639"/>
                </a:solidFill>
                <a:latin typeface="Roboto Bold"/>
              </a:rPr>
              <a:t>Ekibimiz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25300" y="6018312"/>
            <a:ext cx="2023869" cy="872015"/>
            <a:chOff x="0" y="-30657"/>
            <a:chExt cx="2698491" cy="116268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00017"/>
              <a:ext cx="2698491" cy="432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FF5757"/>
                  </a:solidFill>
                  <a:latin typeface="Roboto Bold"/>
                </a:rPr>
                <a:t>PRODUCT OWNER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0657"/>
              <a:ext cx="2698491" cy="575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İlayda</a:t>
              </a: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Tukuş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00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3292" y="4067602"/>
            <a:ext cx="6214036" cy="2151795"/>
            <a:chOff x="0" y="0"/>
            <a:chExt cx="2250907" cy="779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239000" y="4504235"/>
            <a:ext cx="2023869" cy="1373780"/>
            <a:chOff x="0" y="0"/>
            <a:chExt cx="2698491" cy="1831707"/>
          </a:xfrm>
        </p:grpSpPr>
        <p:sp>
          <p:nvSpPr>
            <p:cNvPr id="5" name="TextBox 5"/>
            <p:cNvSpPr txBox="1"/>
            <p:nvPr/>
          </p:nvSpPr>
          <p:spPr>
            <a:xfrm>
              <a:off x="0" y="1414833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0657"/>
              <a:ext cx="2698491" cy="116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9"/>
                </a:lnSpc>
              </a:pPr>
              <a:r>
                <a:rPr lang="en-US" sz="2699" spc="-80">
                  <a:solidFill>
                    <a:srgbClr val="191919"/>
                  </a:solidFill>
                  <a:latin typeface="Muli Bold Bold"/>
                </a:rPr>
                <a:t>Berkay Yıldırım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91346" y="4050623"/>
            <a:ext cx="2151795" cy="215179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t="-50492" r="-26329" b="-1794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491346" y="2121577"/>
            <a:ext cx="3448387" cy="971465"/>
            <a:chOff x="0" y="0"/>
            <a:chExt cx="4597850" cy="129528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597850" cy="1295287"/>
              <a:chOff x="0" y="0"/>
              <a:chExt cx="2767224" cy="7804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767225" cy="780488"/>
              </a:xfrm>
              <a:custGeom>
                <a:avLst/>
                <a:gdLst/>
                <a:ahLst/>
                <a:cxnLst/>
                <a:rect l="l" t="t" r="r" b="b"/>
                <a:pathLst>
                  <a:path w="2767225" h="780488">
                    <a:moveTo>
                      <a:pt x="2642764" y="780488"/>
                    </a:moveTo>
                    <a:lnTo>
                      <a:pt x="124460" y="780488"/>
                    </a:lnTo>
                    <a:cubicBezTo>
                      <a:pt x="55880" y="780488"/>
                      <a:pt x="0" y="724608"/>
                      <a:pt x="0" y="65602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42764" y="0"/>
                    </a:lnTo>
                    <a:cubicBezTo>
                      <a:pt x="2711345" y="0"/>
                      <a:pt x="2767225" y="55880"/>
                      <a:pt x="2767225" y="124460"/>
                    </a:cubicBezTo>
                    <a:lnTo>
                      <a:pt x="2767225" y="656028"/>
                    </a:lnTo>
                    <a:cubicBezTo>
                      <a:pt x="2767225" y="724608"/>
                      <a:pt x="2711345" y="780488"/>
                      <a:pt x="2642764" y="780488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26512" y="321567"/>
              <a:ext cx="3698403" cy="59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5"/>
                </a:lnSpc>
              </a:pPr>
              <a:r>
                <a:rPr lang="tr-TR" sz="267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İ</a:t>
              </a:r>
              <a:r>
                <a:rPr lang="en-US" sz="267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Ş ANAL</a:t>
              </a:r>
              <a:r>
                <a:rPr lang="tr-TR" sz="267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İ</a:t>
              </a:r>
              <a:r>
                <a:rPr lang="en-US" sz="267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r>
                <a:rPr lang="tr-TR" sz="2675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İ</a:t>
              </a:r>
              <a:endParaRPr lang="en-US" sz="267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18632" y="4115227"/>
            <a:ext cx="6214036" cy="2151795"/>
            <a:chOff x="0" y="0"/>
            <a:chExt cx="2250907" cy="7794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818632" y="4115227"/>
            <a:ext cx="2151795" cy="215179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2198" t="-54874" r="-29484" b="-34036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573292" y="6877508"/>
            <a:ext cx="6214036" cy="2151795"/>
            <a:chOff x="0" y="0"/>
            <a:chExt cx="2250907" cy="7794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491346" y="6860529"/>
            <a:ext cx="2151795" cy="215179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8623" r="-11887" b="-31235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929770" y="6877508"/>
            <a:ext cx="6214036" cy="2151795"/>
            <a:chOff x="0" y="0"/>
            <a:chExt cx="2250907" cy="7794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847824" y="6860529"/>
            <a:ext cx="2151795" cy="2151795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42429" t="-25120" r="-29574" b="-66148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131022" y="4647110"/>
            <a:ext cx="2023869" cy="1373780"/>
            <a:chOff x="0" y="0"/>
            <a:chExt cx="2698491" cy="18317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414833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0657"/>
              <a:ext cx="2698491" cy="116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Berkay</a:t>
              </a: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Yıldırım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87499" y="4624117"/>
            <a:ext cx="2023869" cy="1397553"/>
            <a:chOff x="0" y="-30657"/>
            <a:chExt cx="2698491" cy="1863405"/>
          </a:xfrm>
        </p:grpSpPr>
        <p:sp>
          <p:nvSpPr>
            <p:cNvPr id="29" name="TextBox 29"/>
            <p:cNvSpPr txBox="1"/>
            <p:nvPr/>
          </p:nvSpPr>
          <p:spPr>
            <a:xfrm>
              <a:off x="0" y="1414833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0657"/>
              <a:ext cx="2698491" cy="1161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9"/>
                </a:lnSpc>
              </a:pP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Cansu</a:t>
              </a:r>
              <a:endParaRPr lang="tr-TR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>
                <a:lnSpc>
                  <a:spcPts val="3509"/>
                </a:lnSpc>
              </a:pP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Pirşen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131022" y="7533215"/>
            <a:ext cx="2023869" cy="1818280"/>
            <a:chOff x="0" y="0"/>
            <a:chExt cx="2698491" cy="2424373"/>
          </a:xfrm>
        </p:grpSpPr>
        <p:sp>
          <p:nvSpPr>
            <p:cNvPr id="32" name="TextBox 32"/>
            <p:cNvSpPr txBox="1"/>
            <p:nvPr/>
          </p:nvSpPr>
          <p:spPr>
            <a:xfrm>
              <a:off x="0" y="2007500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0657"/>
              <a:ext cx="2698491" cy="1760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Esin</a:t>
              </a: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Başaran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>
                <a:lnSpc>
                  <a:spcPts val="3509"/>
                </a:lnSpc>
              </a:pPr>
              <a:endParaRPr lang="en-US" sz="2699" spc="-80" dirty="0">
                <a:solidFill>
                  <a:srgbClr val="191919"/>
                </a:solidFill>
                <a:latin typeface="Muli Bold Bold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487499" y="7533215"/>
            <a:ext cx="2023869" cy="1373780"/>
            <a:chOff x="0" y="0"/>
            <a:chExt cx="2698491" cy="1831707"/>
          </a:xfrm>
        </p:grpSpPr>
        <p:sp>
          <p:nvSpPr>
            <p:cNvPr id="35" name="TextBox 35"/>
            <p:cNvSpPr txBox="1"/>
            <p:nvPr/>
          </p:nvSpPr>
          <p:spPr>
            <a:xfrm>
              <a:off x="0" y="1414833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0657"/>
              <a:ext cx="2698491" cy="116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Nilay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Nacak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587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3292" y="4084581"/>
            <a:ext cx="6214036" cy="2151795"/>
            <a:chOff x="0" y="0"/>
            <a:chExt cx="2250907" cy="779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268192" y="4456610"/>
            <a:ext cx="2023869" cy="1373780"/>
            <a:chOff x="0" y="0"/>
            <a:chExt cx="2698491" cy="1831707"/>
          </a:xfrm>
        </p:grpSpPr>
        <p:sp>
          <p:nvSpPr>
            <p:cNvPr id="5" name="TextBox 5"/>
            <p:cNvSpPr txBox="1"/>
            <p:nvPr/>
          </p:nvSpPr>
          <p:spPr>
            <a:xfrm>
              <a:off x="0" y="1414833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0657"/>
              <a:ext cx="2698491" cy="116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09"/>
                </a:lnSpc>
              </a:pPr>
              <a:r>
                <a:rPr lang="en-US" sz="2699" spc="-80">
                  <a:solidFill>
                    <a:srgbClr val="191919"/>
                  </a:solidFill>
                  <a:latin typeface="Muli Bold Bold"/>
                </a:rPr>
                <a:t>Berkay Yıldırım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91346" y="4067602"/>
            <a:ext cx="2151795" cy="215179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45630" t="-6323" r="-40552" b="-7985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491346" y="2121577"/>
            <a:ext cx="3448387" cy="971465"/>
            <a:chOff x="0" y="0"/>
            <a:chExt cx="4597850" cy="129528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597850" cy="1295287"/>
              <a:chOff x="0" y="0"/>
              <a:chExt cx="2767224" cy="7804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767225" cy="780488"/>
              </a:xfrm>
              <a:custGeom>
                <a:avLst/>
                <a:gdLst/>
                <a:ahLst/>
                <a:cxnLst/>
                <a:rect l="l" t="t" r="r" b="b"/>
                <a:pathLst>
                  <a:path w="2767225" h="780488">
                    <a:moveTo>
                      <a:pt x="2642764" y="780488"/>
                    </a:moveTo>
                    <a:lnTo>
                      <a:pt x="124460" y="780488"/>
                    </a:lnTo>
                    <a:cubicBezTo>
                      <a:pt x="55880" y="780488"/>
                      <a:pt x="0" y="724608"/>
                      <a:pt x="0" y="65602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42764" y="0"/>
                    </a:lnTo>
                    <a:cubicBezTo>
                      <a:pt x="2711345" y="0"/>
                      <a:pt x="2767225" y="55880"/>
                      <a:pt x="2767225" y="124460"/>
                    </a:cubicBezTo>
                    <a:lnTo>
                      <a:pt x="2767225" y="656028"/>
                    </a:lnTo>
                    <a:cubicBezTo>
                      <a:pt x="2767225" y="724608"/>
                      <a:pt x="2711345" y="780488"/>
                      <a:pt x="2642764" y="780488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26512" y="321567"/>
              <a:ext cx="3698403" cy="59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5"/>
                </a:lnSpc>
              </a:pPr>
              <a:r>
                <a:rPr lang="en-US" sz="2675">
                  <a:solidFill>
                    <a:srgbClr val="FFFFFF"/>
                  </a:solidFill>
                  <a:latin typeface="Muli Bold Bold"/>
                </a:rPr>
                <a:t>FRONT END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47824" y="4067602"/>
            <a:ext cx="6214036" cy="2151795"/>
            <a:chOff x="0" y="0"/>
            <a:chExt cx="2250907" cy="7794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847824" y="4067602"/>
            <a:ext cx="2151795" cy="215179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1560" r="-15537" b="-3709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573292" y="6894487"/>
            <a:ext cx="6214036" cy="2151795"/>
            <a:chOff x="0" y="0"/>
            <a:chExt cx="2250907" cy="7794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491346" y="6877508"/>
            <a:ext cx="2151795" cy="215179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77620" t="-54570" r="-64120" b="-8717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929770" y="6877508"/>
            <a:ext cx="6214036" cy="2151795"/>
            <a:chOff x="0" y="0"/>
            <a:chExt cx="2250907" cy="7794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847824" y="6860529"/>
            <a:ext cx="2151795" cy="2151795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41769" t="-45619" r="-3869" b="-20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2401542" y="4589960"/>
            <a:ext cx="2023869" cy="1373780"/>
            <a:chOff x="0" y="0"/>
            <a:chExt cx="2698491" cy="183170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414833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0657"/>
              <a:ext cx="2698491" cy="116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Emre </a:t>
              </a:r>
            </a:p>
            <a:p>
              <a:pPr marL="0" lvl="0" indent="0"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Özbay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131022" y="4589960"/>
            <a:ext cx="2023869" cy="1373780"/>
            <a:chOff x="0" y="0"/>
            <a:chExt cx="2698491" cy="183170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1414833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0657"/>
              <a:ext cx="2698491" cy="116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Duygu</a:t>
              </a: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 marL="0" lvl="0" indent="0"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Seyis</a:t>
              </a: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131022" y="7574826"/>
            <a:ext cx="2364051" cy="1397553"/>
            <a:chOff x="0" y="-30657"/>
            <a:chExt cx="3152068" cy="1863405"/>
          </a:xfrm>
        </p:grpSpPr>
        <p:sp>
          <p:nvSpPr>
            <p:cNvPr id="32" name="TextBox 32"/>
            <p:cNvSpPr txBox="1"/>
            <p:nvPr/>
          </p:nvSpPr>
          <p:spPr>
            <a:xfrm>
              <a:off x="0" y="1414833"/>
              <a:ext cx="3152068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0657"/>
              <a:ext cx="3152068" cy="1750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Osman </a:t>
              </a: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Kutay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Çelik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>
                <a:lnSpc>
                  <a:spcPts val="3509"/>
                </a:lnSpc>
              </a:pPr>
              <a:endParaRPr lang="en-US" sz="2699" spc="-80" dirty="0">
                <a:solidFill>
                  <a:srgbClr val="191919"/>
                </a:solidFill>
                <a:latin typeface="Muli Bold Bold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401542" y="7597819"/>
            <a:ext cx="2023869" cy="1373780"/>
            <a:chOff x="0" y="0"/>
            <a:chExt cx="2698491" cy="1831707"/>
          </a:xfrm>
        </p:grpSpPr>
        <p:sp>
          <p:nvSpPr>
            <p:cNvPr id="35" name="TextBox 35"/>
            <p:cNvSpPr txBox="1"/>
            <p:nvPr/>
          </p:nvSpPr>
          <p:spPr>
            <a:xfrm>
              <a:off x="0" y="1414833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0657"/>
              <a:ext cx="2698491" cy="1168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Yiğit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Demirko</a:t>
              </a:r>
              <a:endParaRPr lang="en-US" sz="2699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2271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793" y="5112606"/>
            <a:ext cx="6214036" cy="2151795"/>
            <a:chOff x="0" y="0"/>
            <a:chExt cx="2250907" cy="779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3847" y="5095627"/>
            <a:ext cx="2151795" cy="215179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11273" r="-17389" b="-3128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23847" y="716639"/>
            <a:ext cx="3448387" cy="971465"/>
            <a:chOff x="0" y="0"/>
            <a:chExt cx="4597850" cy="12952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597850" cy="1295287"/>
              <a:chOff x="0" y="0"/>
              <a:chExt cx="2767224" cy="78048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67225" cy="780488"/>
              </a:xfrm>
              <a:custGeom>
                <a:avLst/>
                <a:gdLst/>
                <a:ahLst/>
                <a:cxnLst/>
                <a:rect l="l" t="t" r="r" b="b"/>
                <a:pathLst>
                  <a:path w="2767225" h="780488">
                    <a:moveTo>
                      <a:pt x="2642764" y="780488"/>
                    </a:moveTo>
                    <a:lnTo>
                      <a:pt x="124460" y="780488"/>
                    </a:lnTo>
                    <a:cubicBezTo>
                      <a:pt x="55880" y="780488"/>
                      <a:pt x="0" y="724608"/>
                      <a:pt x="0" y="65602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42764" y="0"/>
                    </a:lnTo>
                    <a:cubicBezTo>
                      <a:pt x="2711345" y="0"/>
                      <a:pt x="2767225" y="55880"/>
                      <a:pt x="2767225" y="124460"/>
                    </a:cubicBezTo>
                    <a:lnTo>
                      <a:pt x="2767225" y="656028"/>
                    </a:lnTo>
                    <a:cubicBezTo>
                      <a:pt x="2767225" y="724608"/>
                      <a:pt x="2711345" y="780488"/>
                      <a:pt x="2642764" y="780488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426512" y="321567"/>
              <a:ext cx="3698403" cy="59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5"/>
                </a:lnSpc>
              </a:pPr>
              <a:r>
                <a:rPr lang="en-US" sz="2675">
                  <a:solidFill>
                    <a:srgbClr val="FFFFFF"/>
                  </a:solidFill>
                  <a:latin typeface="Muli Bold Bold"/>
                </a:rPr>
                <a:t>BACK END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05793" y="7702346"/>
            <a:ext cx="6214036" cy="2151795"/>
            <a:chOff x="0" y="0"/>
            <a:chExt cx="2250907" cy="779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23847" y="7685367"/>
            <a:ext cx="2151795" cy="215179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2142" t="-27957" r="-58836" b="-5302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05793" y="2498241"/>
            <a:ext cx="6214036" cy="2151795"/>
            <a:chOff x="0" y="0"/>
            <a:chExt cx="2250907" cy="7794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23847" y="2481262"/>
            <a:ext cx="2151795" cy="215179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23697" b="-5408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9964134" y="5129584"/>
            <a:ext cx="6214036" cy="2151795"/>
            <a:chOff x="0" y="0"/>
            <a:chExt cx="2250907" cy="7794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882188" y="5112606"/>
            <a:ext cx="2151795" cy="215179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71368" t="-41103" r="-74527" b="-101185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9964134" y="7719325"/>
            <a:ext cx="6214036" cy="2151795"/>
            <a:chOff x="0" y="0"/>
            <a:chExt cx="2250907" cy="7794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882188" y="7702346"/>
            <a:ext cx="2151795" cy="215179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33012" r="-7377" b="-1946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9964134" y="2515220"/>
            <a:ext cx="6214036" cy="2151795"/>
            <a:chOff x="0" y="0"/>
            <a:chExt cx="2250907" cy="77944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50907" cy="779444"/>
            </a:xfrm>
            <a:custGeom>
              <a:avLst/>
              <a:gdLst/>
              <a:ahLst/>
              <a:cxnLst/>
              <a:rect l="l" t="t" r="r" b="b"/>
              <a:pathLst>
                <a:path w="2250907" h="779444">
                  <a:moveTo>
                    <a:pt x="2126447" y="779444"/>
                  </a:moveTo>
                  <a:lnTo>
                    <a:pt x="124460" y="779444"/>
                  </a:lnTo>
                  <a:cubicBezTo>
                    <a:pt x="55880" y="779444"/>
                    <a:pt x="0" y="723564"/>
                    <a:pt x="0" y="6549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26447" y="0"/>
                  </a:lnTo>
                  <a:cubicBezTo>
                    <a:pt x="2195027" y="0"/>
                    <a:pt x="2250907" y="55880"/>
                    <a:pt x="2250907" y="124460"/>
                  </a:cubicBezTo>
                  <a:lnTo>
                    <a:pt x="2250907" y="654984"/>
                  </a:lnTo>
                  <a:cubicBezTo>
                    <a:pt x="2250907" y="723564"/>
                    <a:pt x="2195027" y="779444"/>
                    <a:pt x="2126447" y="7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882188" y="2498241"/>
            <a:ext cx="2151795" cy="215179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42157" t="-40629" r="-44251" b="-83342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3963523" y="5692449"/>
            <a:ext cx="2023869" cy="1842054"/>
            <a:chOff x="0" y="-30657"/>
            <a:chExt cx="2698491" cy="2456072"/>
          </a:xfrm>
        </p:grpSpPr>
        <p:sp>
          <p:nvSpPr>
            <p:cNvPr id="31" name="TextBox 31"/>
            <p:cNvSpPr txBox="1"/>
            <p:nvPr/>
          </p:nvSpPr>
          <p:spPr>
            <a:xfrm>
              <a:off x="0" y="2007500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0657"/>
              <a:ext cx="2698491" cy="1750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700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Doruk</a:t>
              </a:r>
              <a:endParaRPr lang="tr-TR" sz="2700" spc="-80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ts val="3509"/>
                </a:lnSpc>
              </a:pPr>
              <a:r>
                <a:rPr lang="tr-TR" sz="2700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Ergün</a:t>
              </a:r>
              <a:endParaRPr lang="en-US" sz="2700" spc="-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>
                <a:lnSpc>
                  <a:spcPts val="3509"/>
                </a:lnSpc>
              </a:pPr>
              <a:r>
                <a:rPr lang="en-US" sz="2699" spc="-80" dirty="0">
                  <a:solidFill>
                    <a:srgbClr val="191919"/>
                  </a:solidFill>
                  <a:latin typeface="Muli Bold Bold"/>
                </a:rPr>
                <a:t> 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963523" y="8295138"/>
            <a:ext cx="2364051" cy="2286554"/>
            <a:chOff x="0" y="-30657"/>
            <a:chExt cx="3152068" cy="3048739"/>
          </a:xfrm>
        </p:grpSpPr>
        <p:sp>
          <p:nvSpPr>
            <p:cNvPr id="34" name="TextBox 34"/>
            <p:cNvSpPr txBox="1"/>
            <p:nvPr/>
          </p:nvSpPr>
          <p:spPr>
            <a:xfrm>
              <a:off x="0" y="2600167"/>
              <a:ext cx="3152068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0657"/>
              <a:ext cx="3152068" cy="2290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700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Kerem</a:t>
              </a:r>
              <a:r>
                <a:rPr lang="tr-TR" sz="2700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>
                <a:lnSpc>
                  <a:spcPts val="3509"/>
                </a:lnSpc>
              </a:pPr>
              <a:r>
                <a:rPr lang="tr-TR" sz="2700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Yolcu</a:t>
              </a:r>
              <a:endParaRPr lang="en-US" sz="2700" spc="-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lnSpc>
                  <a:spcPts val="3509"/>
                </a:lnSpc>
              </a:pPr>
              <a:endParaRPr lang="en-US" sz="1200" spc="-36" dirty="0">
                <a:solidFill>
                  <a:srgbClr val="191919"/>
                </a:solidFill>
                <a:latin typeface="Arimo Bold"/>
              </a:endParaRPr>
            </a:p>
            <a:p>
              <a:pPr marL="0" lvl="0" indent="0">
                <a:lnSpc>
                  <a:spcPts val="3509"/>
                </a:lnSpc>
              </a:pPr>
              <a:endParaRPr lang="en-US" sz="1200" spc="-36" dirty="0">
                <a:solidFill>
                  <a:srgbClr val="191919"/>
                </a:solidFill>
                <a:latin typeface="Arimo Bold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963523" y="3092858"/>
            <a:ext cx="2023869" cy="1842054"/>
            <a:chOff x="0" y="-30657"/>
            <a:chExt cx="2698491" cy="2456072"/>
          </a:xfrm>
        </p:grpSpPr>
        <p:sp>
          <p:nvSpPr>
            <p:cNvPr id="37" name="TextBox 37"/>
            <p:cNvSpPr txBox="1"/>
            <p:nvPr/>
          </p:nvSpPr>
          <p:spPr>
            <a:xfrm>
              <a:off x="0" y="2007500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0657"/>
              <a:ext cx="2698491" cy="1750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Burak</a:t>
              </a: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Anıl</a:t>
              </a:r>
              <a:r>
                <a:rPr lang="tr-TR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Onur</a:t>
              </a:r>
              <a:endParaRPr lang="en-US" sz="1200" spc="-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>
                <a:lnSpc>
                  <a:spcPts val="3509"/>
                </a:lnSpc>
              </a:pPr>
              <a:r>
                <a:rPr lang="en-US" sz="2699" spc="-80" dirty="0">
                  <a:solidFill>
                    <a:srgbClr val="191919"/>
                  </a:solidFill>
                  <a:latin typeface="Muli Bold Bold"/>
                </a:rPr>
                <a:t> 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21863" y="5692449"/>
            <a:ext cx="2023869" cy="1842054"/>
            <a:chOff x="0" y="-30657"/>
            <a:chExt cx="2698491" cy="2456072"/>
          </a:xfrm>
        </p:grpSpPr>
        <p:sp>
          <p:nvSpPr>
            <p:cNvPr id="40" name="TextBox 40"/>
            <p:cNvSpPr txBox="1"/>
            <p:nvPr/>
          </p:nvSpPr>
          <p:spPr>
            <a:xfrm>
              <a:off x="0" y="2007500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0657"/>
              <a:ext cx="2698491" cy="1152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Kerem</a:t>
              </a: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Alp</a:t>
              </a:r>
              <a:r>
                <a:rPr lang="tr-TR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tr-TR" sz="2699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Özecik</a:t>
              </a:r>
              <a:r>
                <a:rPr lang="en-US" sz="2699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521863" y="8295138"/>
            <a:ext cx="2364051" cy="1842054"/>
            <a:chOff x="0" y="-30657"/>
            <a:chExt cx="3152068" cy="2456072"/>
          </a:xfrm>
        </p:grpSpPr>
        <p:sp>
          <p:nvSpPr>
            <p:cNvPr id="43" name="TextBox 43"/>
            <p:cNvSpPr txBox="1"/>
            <p:nvPr/>
          </p:nvSpPr>
          <p:spPr>
            <a:xfrm>
              <a:off x="0" y="2007500"/>
              <a:ext cx="3152068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0657"/>
              <a:ext cx="3152068" cy="1692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700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Özgür</a:t>
              </a:r>
              <a:r>
                <a:rPr lang="en-US" sz="2700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700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Erdem</a:t>
              </a:r>
              <a:r>
                <a:rPr lang="tr-TR" sz="2700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Dağdeviren</a:t>
              </a:r>
              <a:endParaRPr lang="en-US" sz="2700" spc="-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>
                <a:lnSpc>
                  <a:spcPts val="3509"/>
                </a:lnSpc>
              </a:pPr>
              <a:endParaRPr lang="en-US" sz="1200" spc="-36" dirty="0">
                <a:solidFill>
                  <a:srgbClr val="191919"/>
                </a:solidFill>
                <a:latin typeface="Arimo Bold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521863" y="3092858"/>
            <a:ext cx="2023869" cy="1842054"/>
            <a:chOff x="0" y="-30657"/>
            <a:chExt cx="2698491" cy="2456072"/>
          </a:xfrm>
        </p:grpSpPr>
        <p:sp>
          <p:nvSpPr>
            <p:cNvPr id="46" name="TextBox 46"/>
            <p:cNvSpPr txBox="1"/>
            <p:nvPr/>
          </p:nvSpPr>
          <p:spPr>
            <a:xfrm>
              <a:off x="0" y="2007500"/>
              <a:ext cx="2698491" cy="417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0657"/>
              <a:ext cx="2698491" cy="1750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700" spc="-80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Büşra</a:t>
              </a:r>
              <a:r>
                <a:rPr lang="tr-TR" sz="2700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>
                <a:lnSpc>
                  <a:spcPts val="3509"/>
                </a:lnSpc>
              </a:pPr>
              <a:r>
                <a:rPr lang="tr-TR" sz="2700" spc="-80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Ağdacı</a:t>
              </a:r>
              <a:endParaRPr lang="en-US" sz="2700" spc="-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>
                <a:lnSpc>
                  <a:spcPts val="3509"/>
                </a:lnSpc>
              </a:pPr>
              <a:r>
                <a:rPr lang="en-US" sz="2699" spc="-80" dirty="0">
                  <a:solidFill>
                    <a:srgbClr val="191919"/>
                  </a:solidFill>
                  <a:latin typeface="Muli Bold Bold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57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961" y="1879894"/>
            <a:ext cx="6710705" cy="1096086"/>
            <a:chOff x="0" y="0"/>
            <a:chExt cx="8429300" cy="1461448"/>
          </a:xfrm>
        </p:grpSpPr>
        <p:sp>
          <p:nvSpPr>
            <p:cNvPr id="3" name="TextBox 3"/>
            <p:cNvSpPr txBox="1"/>
            <p:nvPr/>
          </p:nvSpPr>
          <p:spPr>
            <a:xfrm>
              <a:off x="5927852" y="-142875"/>
              <a:ext cx="2501448" cy="160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00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1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%8,6</a:t>
              </a: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617813"/>
              <a:ext cx="5645573" cy="225823"/>
              <a:chOff x="0" y="0"/>
              <a:chExt cx="1270000" cy="50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254" y="-41"/>
                <a:ext cx="1272509" cy="50881"/>
              </a:xfrm>
              <a:custGeom>
                <a:avLst/>
                <a:gdLst/>
                <a:ahLst/>
                <a:cxnLst/>
                <a:rect l="l" t="t" r="r" b="b"/>
                <a:pathLst>
                  <a:path w="1272509" h="50881">
                    <a:moveTo>
                      <a:pt x="26654" y="41"/>
                    </a:moveTo>
                    <a:lnTo>
                      <a:pt x="1245854" y="41"/>
                    </a:lnTo>
                    <a:cubicBezTo>
                      <a:pt x="1254956" y="0"/>
                      <a:pt x="1263383" y="4833"/>
                      <a:pt x="1267946" y="12708"/>
                    </a:cubicBezTo>
                    <a:cubicBezTo>
                      <a:pt x="1272508" y="20584"/>
                      <a:pt x="1272508" y="30298"/>
                      <a:pt x="1267946" y="38174"/>
                    </a:cubicBezTo>
                    <a:cubicBezTo>
                      <a:pt x="1263383" y="46049"/>
                      <a:pt x="1254956" y="50882"/>
                      <a:pt x="1245854" y="50841"/>
                    </a:cubicBezTo>
                    <a:lnTo>
                      <a:pt x="26654" y="50841"/>
                    </a:lnTo>
                    <a:cubicBezTo>
                      <a:pt x="17552" y="50882"/>
                      <a:pt x="9125" y="46049"/>
                      <a:pt x="4562" y="38174"/>
                    </a:cubicBezTo>
                    <a:cubicBezTo>
                      <a:pt x="0" y="30298"/>
                      <a:pt x="0" y="20584"/>
                      <a:pt x="4562" y="12708"/>
                    </a:cubicBezTo>
                    <a:cubicBezTo>
                      <a:pt x="9125" y="4833"/>
                      <a:pt x="17552" y="0"/>
                      <a:pt x="26654" y="4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-1254" y="-41"/>
                <a:ext cx="111729" cy="50881"/>
              </a:xfrm>
              <a:custGeom>
                <a:avLst/>
                <a:gdLst/>
                <a:ahLst/>
                <a:cxnLst/>
                <a:rect l="l" t="t" r="r" b="b"/>
                <a:pathLst>
                  <a:path w="111729" h="50881">
                    <a:moveTo>
                      <a:pt x="26654" y="41"/>
                    </a:moveTo>
                    <a:lnTo>
                      <a:pt x="85074" y="41"/>
                    </a:lnTo>
                    <a:cubicBezTo>
                      <a:pt x="94176" y="0"/>
                      <a:pt x="102603" y="4833"/>
                      <a:pt x="107166" y="12708"/>
                    </a:cubicBezTo>
                    <a:cubicBezTo>
                      <a:pt x="111728" y="20584"/>
                      <a:pt x="111728" y="30298"/>
                      <a:pt x="107166" y="38174"/>
                    </a:cubicBezTo>
                    <a:cubicBezTo>
                      <a:pt x="102603" y="46049"/>
                      <a:pt x="94176" y="50882"/>
                      <a:pt x="85074" y="50841"/>
                    </a:cubicBezTo>
                    <a:lnTo>
                      <a:pt x="26654" y="50841"/>
                    </a:lnTo>
                    <a:cubicBezTo>
                      <a:pt x="17552" y="50882"/>
                      <a:pt x="9125" y="46049"/>
                      <a:pt x="4562" y="38174"/>
                    </a:cubicBezTo>
                    <a:cubicBezTo>
                      <a:pt x="0" y="30298"/>
                      <a:pt x="0" y="20584"/>
                      <a:pt x="4562" y="12708"/>
                    </a:cubicBezTo>
                    <a:cubicBezTo>
                      <a:pt x="9125" y="4833"/>
                      <a:pt x="17552" y="0"/>
                      <a:pt x="26654" y="41"/>
                    </a:cubicBezTo>
                    <a:close/>
                  </a:path>
                </a:pathLst>
              </a:custGeom>
              <a:solidFill>
                <a:srgbClr val="FF7248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5983751" y="5813694"/>
            <a:ext cx="7326565" cy="1096086"/>
            <a:chOff x="0" y="0"/>
            <a:chExt cx="9113942" cy="1461448"/>
          </a:xfrm>
        </p:grpSpPr>
        <p:sp>
          <p:nvSpPr>
            <p:cNvPr id="8" name="TextBox 8"/>
            <p:cNvSpPr txBox="1"/>
            <p:nvPr/>
          </p:nvSpPr>
          <p:spPr>
            <a:xfrm>
              <a:off x="5927852" y="-142875"/>
              <a:ext cx="3186090" cy="1604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00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1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%67,2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617813"/>
              <a:ext cx="5645573" cy="225823"/>
              <a:chOff x="0" y="0"/>
              <a:chExt cx="1270000" cy="50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254" y="-41"/>
                <a:ext cx="1272509" cy="50881"/>
              </a:xfrm>
              <a:custGeom>
                <a:avLst/>
                <a:gdLst/>
                <a:ahLst/>
                <a:cxnLst/>
                <a:rect l="l" t="t" r="r" b="b"/>
                <a:pathLst>
                  <a:path w="1272509" h="50881">
                    <a:moveTo>
                      <a:pt x="26654" y="41"/>
                    </a:moveTo>
                    <a:lnTo>
                      <a:pt x="1245854" y="41"/>
                    </a:lnTo>
                    <a:cubicBezTo>
                      <a:pt x="1254956" y="0"/>
                      <a:pt x="1263383" y="4833"/>
                      <a:pt x="1267946" y="12708"/>
                    </a:cubicBezTo>
                    <a:cubicBezTo>
                      <a:pt x="1272508" y="20584"/>
                      <a:pt x="1272508" y="30298"/>
                      <a:pt x="1267946" y="38174"/>
                    </a:cubicBezTo>
                    <a:cubicBezTo>
                      <a:pt x="1263383" y="46049"/>
                      <a:pt x="1254956" y="50882"/>
                      <a:pt x="1245854" y="50841"/>
                    </a:cubicBezTo>
                    <a:lnTo>
                      <a:pt x="26654" y="50841"/>
                    </a:lnTo>
                    <a:cubicBezTo>
                      <a:pt x="17552" y="50882"/>
                      <a:pt x="9125" y="46049"/>
                      <a:pt x="4562" y="38174"/>
                    </a:cubicBezTo>
                    <a:cubicBezTo>
                      <a:pt x="0" y="30298"/>
                      <a:pt x="0" y="20584"/>
                      <a:pt x="4562" y="12708"/>
                    </a:cubicBezTo>
                    <a:cubicBezTo>
                      <a:pt x="9125" y="4833"/>
                      <a:pt x="17552" y="0"/>
                      <a:pt x="26654" y="4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1254" y="-41"/>
                <a:ext cx="855949" cy="50881"/>
              </a:xfrm>
              <a:custGeom>
                <a:avLst/>
                <a:gdLst/>
                <a:ahLst/>
                <a:cxnLst/>
                <a:rect l="l" t="t" r="r" b="b"/>
                <a:pathLst>
                  <a:path w="855949" h="50881">
                    <a:moveTo>
                      <a:pt x="26654" y="41"/>
                    </a:moveTo>
                    <a:lnTo>
                      <a:pt x="829294" y="41"/>
                    </a:lnTo>
                    <a:cubicBezTo>
                      <a:pt x="838396" y="0"/>
                      <a:pt x="846823" y="4833"/>
                      <a:pt x="851386" y="12708"/>
                    </a:cubicBezTo>
                    <a:cubicBezTo>
                      <a:pt x="855948" y="20584"/>
                      <a:pt x="855948" y="30298"/>
                      <a:pt x="851386" y="38174"/>
                    </a:cubicBezTo>
                    <a:cubicBezTo>
                      <a:pt x="846823" y="46049"/>
                      <a:pt x="838396" y="50882"/>
                      <a:pt x="829294" y="50841"/>
                    </a:cubicBezTo>
                    <a:lnTo>
                      <a:pt x="26654" y="50841"/>
                    </a:lnTo>
                    <a:cubicBezTo>
                      <a:pt x="17552" y="50882"/>
                      <a:pt x="9125" y="46049"/>
                      <a:pt x="4562" y="38174"/>
                    </a:cubicBezTo>
                    <a:cubicBezTo>
                      <a:pt x="0" y="30298"/>
                      <a:pt x="0" y="20584"/>
                      <a:pt x="4562" y="12708"/>
                    </a:cubicBezTo>
                    <a:cubicBezTo>
                      <a:pt x="9125" y="4833"/>
                      <a:pt x="17552" y="0"/>
                      <a:pt x="26654" y="41"/>
                    </a:cubicBezTo>
                    <a:close/>
                  </a:path>
                </a:pathLst>
              </a:custGeom>
              <a:solidFill>
                <a:srgbClr val="F7415F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1133523" y="3647666"/>
            <a:ext cx="6535373" cy="103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Bankacılık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uygulamalarındaki</a:t>
            </a:r>
            <a:r>
              <a:rPr lang="tr-TR" sz="2800" spc="64" dirty="0">
                <a:solidFill>
                  <a:srgbClr val="FFFFFF"/>
                </a:solidFill>
                <a:latin typeface="Roboto"/>
              </a:rPr>
              <a:t> 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para </a:t>
            </a: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isteme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özelliğini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hiç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kullandınız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mı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79270" y="7748042"/>
            <a:ext cx="7262029" cy="896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3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Bankacılık uygulamalarında grup ödemesi </a:t>
            </a:r>
            <a:r>
              <a:rPr kumimoji="0" lang="tr-TR" sz="2800" b="0" i="0" u="none" strike="noStrike" kern="1200" cap="none" spc="5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fonskiyonu</a:t>
            </a:r>
            <a:r>
              <a:rPr kumimoji="0" lang="tr-TR" sz="2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olsa </a:t>
            </a:r>
            <a:r>
              <a:rPr kumimoji="0" lang="en-US" sz="2800" b="0" i="0" u="none" strike="noStrike" kern="1200" cap="none" spc="5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kullanmak</a:t>
            </a:r>
            <a:r>
              <a:rPr kumimoji="0" lang="en-US" sz="2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5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ister</a:t>
            </a:r>
            <a:r>
              <a:rPr lang="tr-TR" sz="2800" spc="55" dirty="0">
                <a:solidFill>
                  <a:srgbClr val="FFFFFF"/>
                </a:solidFill>
                <a:latin typeface="Roboto"/>
              </a:rPr>
              <a:t> misiniz?</a:t>
            </a:r>
            <a:endParaRPr kumimoji="0" lang="en-US" sz="2800" b="0" i="0" u="none" strike="noStrike" kern="1200" cap="none" spc="5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525000" y="1737289"/>
            <a:ext cx="7498974" cy="1203242"/>
            <a:chOff x="0" y="-142875"/>
            <a:chExt cx="9128752" cy="1604323"/>
          </a:xfrm>
        </p:grpSpPr>
        <p:sp>
          <p:nvSpPr>
            <p:cNvPr id="15" name="TextBox 15"/>
            <p:cNvSpPr txBox="1"/>
            <p:nvPr/>
          </p:nvSpPr>
          <p:spPr>
            <a:xfrm>
              <a:off x="5927852" y="-142875"/>
              <a:ext cx="3200900" cy="16043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007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1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%56,5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617813"/>
              <a:ext cx="5645573" cy="225823"/>
              <a:chOff x="0" y="0"/>
              <a:chExt cx="1270000" cy="50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1254" y="-41"/>
                <a:ext cx="1272509" cy="50881"/>
              </a:xfrm>
              <a:custGeom>
                <a:avLst/>
                <a:gdLst/>
                <a:ahLst/>
                <a:cxnLst/>
                <a:rect l="l" t="t" r="r" b="b"/>
                <a:pathLst>
                  <a:path w="1272509" h="50881">
                    <a:moveTo>
                      <a:pt x="26654" y="41"/>
                    </a:moveTo>
                    <a:lnTo>
                      <a:pt x="1245854" y="41"/>
                    </a:lnTo>
                    <a:cubicBezTo>
                      <a:pt x="1254956" y="0"/>
                      <a:pt x="1263383" y="4833"/>
                      <a:pt x="1267946" y="12708"/>
                    </a:cubicBezTo>
                    <a:cubicBezTo>
                      <a:pt x="1272508" y="20584"/>
                      <a:pt x="1272508" y="30298"/>
                      <a:pt x="1267946" y="38174"/>
                    </a:cubicBezTo>
                    <a:cubicBezTo>
                      <a:pt x="1263383" y="46049"/>
                      <a:pt x="1254956" y="50882"/>
                      <a:pt x="1245854" y="50841"/>
                    </a:cubicBezTo>
                    <a:lnTo>
                      <a:pt x="26654" y="50841"/>
                    </a:lnTo>
                    <a:cubicBezTo>
                      <a:pt x="17552" y="50882"/>
                      <a:pt x="9125" y="46049"/>
                      <a:pt x="4562" y="38174"/>
                    </a:cubicBezTo>
                    <a:cubicBezTo>
                      <a:pt x="0" y="30298"/>
                      <a:pt x="0" y="20584"/>
                      <a:pt x="4562" y="12708"/>
                    </a:cubicBezTo>
                    <a:cubicBezTo>
                      <a:pt x="9125" y="4833"/>
                      <a:pt x="17552" y="0"/>
                      <a:pt x="26654" y="4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-1254" y="-41"/>
                <a:ext cx="720059" cy="50881"/>
              </a:xfrm>
              <a:custGeom>
                <a:avLst/>
                <a:gdLst/>
                <a:ahLst/>
                <a:cxnLst/>
                <a:rect l="l" t="t" r="r" b="b"/>
                <a:pathLst>
                  <a:path w="720059" h="50881">
                    <a:moveTo>
                      <a:pt x="26654" y="41"/>
                    </a:moveTo>
                    <a:lnTo>
                      <a:pt x="693404" y="41"/>
                    </a:lnTo>
                    <a:cubicBezTo>
                      <a:pt x="702506" y="0"/>
                      <a:pt x="710933" y="4833"/>
                      <a:pt x="715496" y="12708"/>
                    </a:cubicBezTo>
                    <a:cubicBezTo>
                      <a:pt x="720058" y="20584"/>
                      <a:pt x="720058" y="30298"/>
                      <a:pt x="715496" y="38174"/>
                    </a:cubicBezTo>
                    <a:cubicBezTo>
                      <a:pt x="710933" y="46049"/>
                      <a:pt x="702506" y="50882"/>
                      <a:pt x="693404" y="50841"/>
                    </a:cubicBezTo>
                    <a:lnTo>
                      <a:pt x="26654" y="50841"/>
                    </a:lnTo>
                    <a:cubicBezTo>
                      <a:pt x="17552" y="50882"/>
                      <a:pt x="9125" y="46049"/>
                      <a:pt x="4562" y="38174"/>
                    </a:cubicBezTo>
                    <a:cubicBezTo>
                      <a:pt x="0" y="30298"/>
                      <a:pt x="0" y="20584"/>
                      <a:pt x="4562" y="12708"/>
                    </a:cubicBezTo>
                    <a:cubicBezTo>
                      <a:pt x="9125" y="4833"/>
                      <a:pt x="17552" y="0"/>
                      <a:pt x="26654" y="41"/>
                    </a:cubicBezTo>
                    <a:close/>
                  </a:path>
                </a:pathLst>
              </a:custGeom>
              <a:solidFill>
                <a:srgbClr val="FF7248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9491037" y="3620035"/>
            <a:ext cx="6282363" cy="1061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Kullanmadıysanız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kullanmayı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düşünür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64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müsünüz</a:t>
            </a:r>
            <a:r>
              <a:rPr kumimoji="0" lang="en-US" sz="2800" b="0" i="0" u="none" strike="noStrike" kern="1200" cap="none" spc="6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71686" y="2825295"/>
            <a:ext cx="1532653" cy="725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1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EVET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040774" y="2712812"/>
            <a:ext cx="1336964" cy="725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1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EVET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01884" y="6853553"/>
            <a:ext cx="1488593" cy="725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1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EVET</a:t>
            </a:r>
          </a:p>
        </p:txBody>
      </p:sp>
      <p:cxnSp>
        <p:nvCxnSpPr>
          <p:cNvPr id="24" name="Düz Bağlayıcı 23">
            <a:extLst>
              <a:ext uri="{FF2B5EF4-FFF2-40B4-BE49-F238E27FC236}">
                <a16:creationId xmlns:a16="http://schemas.microsoft.com/office/drawing/2014/main" id="{47E34D37-FBAB-469D-A22F-5919AFEB8E82}"/>
              </a:ext>
            </a:extLst>
          </p:cNvPr>
          <p:cNvCxnSpPr/>
          <p:nvPr/>
        </p:nvCxnSpPr>
        <p:spPr>
          <a:xfrm>
            <a:off x="3429000" y="5295900"/>
            <a:ext cx="10591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63385" y="1833276"/>
            <a:ext cx="12987528" cy="479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2800" dirty="0" err="1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Kullandığınız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para </a:t>
            </a:r>
            <a:r>
              <a:rPr lang="en-US" sz="2800" dirty="0" err="1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transferi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uygulamalarında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hoşnut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olmadığınız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özellikler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nelerdir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4800" y="3127190"/>
            <a:ext cx="14853858" cy="6880041"/>
            <a:chOff x="-705060" y="0"/>
            <a:chExt cx="22906532" cy="10497920"/>
          </a:xfrm>
        </p:grpSpPr>
        <p:sp>
          <p:nvSpPr>
            <p:cNvPr id="9" name="TextBox 9"/>
            <p:cNvSpPr txBox="1"/>
            <p:nvPr/>
          </p:nvSpPr>
          <p:spPr>
            <a:xfrm>
              <a:off x="12025258" y="9869016"/>
              <a:ext cx="522809" cy="628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6"/>
                </a:lnSpc>
              </a:pPr>
              <a:endParaRPr lang="en-US" sz="2690" dirty="0">
                <a:solidFill>
                  <a:srgbClr val="000000"/>
                </a:solidFill>
                <a:latin typeface="Arim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851960" y="9869016"/>
              <a:ext cx="522809" cy="628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6"/>
                </a:lnSpc>
              </a:pPr>
              <a:endParaRPr lang="en-US" sz="2690" dirty="0">
                <a:solidFill>
                  <a:srgbClr val="000000"/>
                </a:solidFill>
                <a:latin typeface="Arimo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678663" y="9869016"/>
              <a:ext cx="522809" cy="628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6"/>
                </a:lnSpc>
              </a:pPr>
              <a:endParaRPr lang="en-US" sz="2690" dirty="0">
                <a:solidFill>
                  <a:srgbClr val="000000"/>
                </a:solidFill>
                <a:latin typeface="Arimo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71886"/>
              <a:ext cx="7232208" cy="696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6"/>
                </a:lnSpc>
              </a:pP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Kullanım</a:t>
              </a: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</a:t>
              </a: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Zorluğu</a:t>
              </a: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49881"/>
              <a:ext cx="7232208" cy="696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6"/>
                </a:lnSpc>
              </a:pP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Başarısız</a:t>
              </a: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</a:t>
              </a: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Tasarım</a:t>
              </a: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249540"/>
              <a:ext cx="7232208" cy="1440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6"/>
                </a:lnSpc>
              </a:pPr>
              <a:r>
                <a:rPr lang="tr-TR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         </a:t>
              </a: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Sadece</a:t>
              </a: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Para</a:t>
              </a:r>
              <a:r>
                <a:rPr lang="tr-TR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Transferi</a:t>
              </a:r>
            </a:p>
            <a:p>
              <a:pPr algn="ctr">
                <a:lnSpc>
                  <a:spcPts val="3766"/>
                </a:lnSpc>
              </a:pP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</a:t>
              </a:r>
              <a:r>
                <a:rPr lang="tr-TR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için Kullanılması</a:t>
              </a:r>
              <a:endParaRPr lang="en-US" sz="269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705060" y="6495513"/>
              <a:ext cx="7232208" cy="1440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6"/>
                </a:lnSpc>
              </a:pP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Ban</a:t>
              </a:r>
              <a:r>
                <a:rPr lang="tr-TR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k</a:t>
              </a: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alara</a:t>
              </a:r>
              <a:endParaRPr lang="tr-TR" sz="2690" dirty="0">
                <a:solidFill>
                  <a:schemeClr val="bg2">
                    <a:lumMod val="90000"/>
                  </a:schemeClr>
                </a:solidFill>
                <a:latin typeface="+mj-lt"/>
              </a:endParaRPr>
            </a:p>
            <a:p>
              <a:pPr algn="ctr">
                <a:lnSpc>
                  <a:spcPts val="3766"/>
                </a:lnSpc>
              </a:pP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</a:t>
              </a:r>
              <a:r>
                <a:rPr lang="tr-TR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   </a:t>
              </a: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Bağlı</a:t>
              </a:r>
              <a:r>
                <a:rPr lang="tr-TR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</a:t>
              </a: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Olması</a:t>
              </a: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  <a:latin typeface="+mj-lt"/>
                </a:rPr>
                <a:t>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483856"/>
              <a:ext cx="7232208" cy="1440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6"/>
                </a:lnSpc>
              </a:pPr>
              <a:r>
                <a:rPr lang="tr-TR" sz="2690" dirty="0">
                  <a:solidFill>
                    <a:schemeClr val="bg2">
                      <a:lumMod val="90000"/>
                    </a:schemeClr>
                  </a:solidFill>
                </a:rPr>
                <a:t>    </a:t>
              </a: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</a:rPr>
                <a:t>Yüksek</a:t>
              </a: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</a:rPr>
                <a:t> EFT/</a:t>
              </a: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</a:rPr>
                <a:t>Haval</a:t>
              </a:r>
              <a:r>
                <a:rPr lang="tr-TR" sz="2690" dirty="0">
                  <a:solidFill>
                    <a:schemeClr val="bg2">
                      <a:lumMod val="90000"/>
                    </a:schemeClr>
                  </a:solidFill>
                </a:rPr>
                <a:t>e</a:t>
              </a:r>
            </a:p>
            <a:p>
              <a:pPr>
                <a:lnSpc>
                  <a:spcPts val="3766"/>
                </a:lnSpc>
              </a:pPr>
              <a:r>
                <a:rPr lang="tr-TR" sz="2690" dirty="0">
                  <a:solidFill>
                    <a:schemeClr val="bg2">
                      <a:lumMod val="90000"/>
                    </a:schemeClr>
                  </a:solidFill>
                </a:rPr>
                <a:t>                </a:t>
              </a:r>
              <a:r>
                <a:rPr lang="en-US" sz="2690" dirty="0" err="1">
                  <a:solidFill>
                    <a:schemeClr val="bg2">
                      <a:lumMod val="90000"/>
                    </a:schemeClr>
                  </a:solidFill>
                </a:rPr>
                <a:t>Ücretleri</a:t>
              </a:r>
              <a:r>
                <a:rPr lang="en-US" sz="2690" dirty="0">
                  <a:solidFill>
                    <a:schemeClr val="bg2">
                      <a:lumMod val="90000"/>
                    </a:schemeClr>
                  </a:solidFill>
                </a:rPr>
                <a:t>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7459961" y="0"/>
              <a:ext cx="14480106" cy="9707938"/>
              <a:chOff x="0" y="0"/>
              <a:chExt cx="6331461" cy="424481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863579" cy="785292"/>
              </a:xfrm>
              <a:custGeom>
                <a:avLst/>
                <a:gdLst/>
                <a:ahLst/>
                <a:cxnLst/>
                <a:rect l="l" t="t" r="r" b="b"/>
                <a:pathLst>
                  <a:path w="1863579" h="785292">
                    <a:moveTo>
                      <a:pt x="0" y="0"/>
                    </a:moveTo>
                    <a:lnTo>
                      <a:pt x="1800755" y="0"/>
                    </a:lnTo>
                    <a:cubicBezTo>
                      <a:pt x="1835452" y="0"/>
                      <a:pt x="1863579" y="28127"/>
                      <a:pt x="1863579" y="62823"/>
                    </a:cubicBezTo>
                    <a:lnTo>
                      <a:pt x="1863579" y="722468"/>
                    </a:lnTo>
                    <a:cubicBezTo>
                      <a:pt x="1863579" y="739130"/>
                      <a:pt x="1856960" y="755109"/>
                      <a:pt x="1845178" y="766891"/>
                    </a:cubicBezTo>
                    <a:cubicBezTo>
                      <a:pt x="1833397" y="778673"/>
                      <a:pt x="1817417" y="785292"/>
                      <a:pt x="1800755" y="785292"/>
                    </a:cubicBezTo>
                    <a:lnTo>
                      <a:pt x="0" y="785292"/>
                    </a:lnTo>
                    <a:close/>
                  </a:path>
                </a:pathLst>
              </a:custGeom>
              <a:solidFill>
                <a:srgbClr val="FCAF03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864882"/>
                <a:ext cx="2707773" cy="785292"/>
              </a:xfrm>
              <a:custGeom>
                <a:avLst/>
                <a:gdLst/>
                <a:ahLst/>
                <a:cxnLst/>
                <a:rect l="l" t="t" r="r" b="b"/>
                <a:pathLst>
                  <a:path w="2707773" h="785292">
                    <a:moveTo>
                      <a:pt x="0" y="0"/>
                    </a:moveTo>
                    <a:lnTo>
                      <a:pt x="2644950" y="0"/>
                    </a:lnTo>
                    <a:cubicBezTo>
                      <a:pt x="2679647" y="0"/>
                      <a:pt x="2707773" y="28127"/>
                      <a:pt x="2707773" y="62823"/>
                    </a:cubicBezTo>
                    <a:lnTo>
                      <a:pt x="2707773" y="722468"/>
                    </a:lnTo>
                    <a:cubicBezTo>
                      <a:pt x="2707773" y="739130"/>
                      <a:pt x="2701155" y="755109"/>
                      <a:pt x="2689373" y="766891"/>
                    </a:cubicBezTo>
                    <a:cubicBezTo>
                      <a:pt x="2677591" y="778673"/>
                      <a:pt x="2661612" y="785292"/>
                      <a:pt x="2644950" y="785292"/>
                    </a:cubicBezTo>
                    <a:lnTo>
                      <a:pt x="0" y="785292"/>
                    </a:lnTo>
                    <a:close/>
                  </a:path>
                </a:pathLst>
              </a:custGeom>
              <a:solidFill>
                <a:srgbClr val="FCAF03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1729764"/>
                <a:ext cx="2116837" cy="785292"/>
              </a:xfrm>
              <a:custGeom>
                <a:avLst/>
                <a:gdLst/>
                <a:ahLst/>
                <a:cxnLst/>
                <a:rect l="l" t="t" r="r" b="b"/>
                <a:pathLst>
                  <a:path w="2116837" h="785292">
                    <a:moveTo>
                      <a:pt x="0" y="0"/>
                    </a:moveTo>
                    <a:lnTo>
                      <a:pt x="2054014" y="0"/>
                    </a:lnTo>
                    <a:cubicBezTo>
                      <a:pt x="2088710" y="0"/>
                      <a:pt x="2116837" y="28127"/>
                      <a:pt x="2116837" y="62823"/>
                    </a:cubicBezTo>
                    <a:lnTo>
                      <a:pt x="2116837" y="722468"/>
                    </a:lnTo>
                    <a:cubicBezTo>
                      <a:pt x="2116837" y="757164"/>
                      <a:pt x="2088710" y="785291"/>
                      <a:pt x="2054014" y="785291"/>
                    </a:cubicBezTo>
                    <a:lnTo>
                      <a:pt x="0" y="785291"/>
                    </a:lnTo>
                    <a:close/>
                  </a:path>
                </a:pathLst>
              </a:custGeom>
              <a:solidFill>
                <a:srgbClr val="FCAF03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2594646"/>
                <a:ext cx="2792193" cy="785291"/>
              </a:xfrm>
              <a:custGeom>
                <a:avLst/>
                <a:gdLst/>
                <a:ahLst/>
                <a:cxnLst/>
                <a:rect l="l" t="t" r="r" b="b"/>
                <a:pathLst>
                  <a:path w="2792193" h="785291">
                    <a:moveTo>
                      <a:pt x="0" y="0"/>
                    </a:moveTo>
                    <a:lnTo>
                      <a:pt x="2729370" y="0"/>
                    </a:lnTo>
                    <a:cubicBezTo>
                      <a:pt x="2764066" y="0"/>
                      <a:pt x="2792193" y="28127"/>
                      <a:pt x="2792193" y="62823"/>
                    </a:cubicBezTo>
                    <a:lnTo>
                      <a:pt x="2792193" y="722468"/>
                    </a:lnTo>
                    <a:cubicBezTo>
                      <a:pt x="2792193" y="757164"/>
                      <a:pt x="2764066" y="785291"/>
                      <a:pt x="2729370" y="785291"/>
                    </a:cubicBezTo>
                    <a:lnTo>
                      <a:pt x="0" y="785291"/>
                    </a:lnTo>
                    <a:close/>
                  </a:path>
                </a:pathLst>
              </a:custGeom>
              <a:solidFill>
                <a:srgbClr val="FCAF03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3459528"/>
                <a:ext cx="6253392" cy="785292"/>
              </a:xfrm>
              <a:custGeom>
                <a:avLst/>
                <a:gdLst/>
                <a:ahLst/>
                <a:cxnLst/>
                <a:rect l="l" t="t" r="r" b="b"/>
                <a:pathLst>
                  <a:path w="6253392" h="785292">
                    <a:moveTo>
                      <a:pt x="0" y="0"/>
                    </a:moveTo>
                    <a:lnTo>
                      <a:pt x="6190568" y="0"/>
                    </a:lnTo>
                    <a:cubicBezTo>
                      <a:pt x="6207230" y="0"/>
                      <a:pt x="6223210" y="6618"/>
                      <a:pt x="6234991" y="18400"/>
                    </a:cubicBezTo>
                    <a:cubicBezTo>
                      <a:pt x="6246773" y="30181"/>
                      <a:pt x="6253392" y="46161"/>
                      <a:pt x="6253392" y="62823"/>
                    </a:cubicBezTo>
                    <a:lnTo>
                      <a:pt x="6253392" y="722468"/>
                    </a:lnTo>
                    <a:cubicBezTo>
                      <a:pt x="6253392" y="739130"/>
                      <a:pt x="6246773" y="755109"/>
                      <a:pt x="6234991" y="766891"/>
                    </a:cubicBezTo>
                    <a:cubicBezTo>
                      <a:pt x="6223210" y="778673"/>
                      <a:pt x="6207230" y="785291"/>
                      <a:pt x="6190568" y="785291"/>
                    </a:cubicBezTo>
                    <a:lnTo>
                      <a:pt x="0" y="785291"/>
                    </a:ln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</p:grpSp>
      <p:sp>
        <p:nvSpPr>
          <p:cNvPr id="23" name="AutoShape 23"/>
          <p:cNvSpPr/>
          <p:nvPr/>
        </p:nvSpPr>
        <p:spPr>
          <a:xfrm>
            <a:off x="8571900" y="3589600"/>
            <a:ext cx="428687" cy="0"/>
          </a:xfrm>
          <a:prstGeom prst="line">
            <a:avLst/>
          </a:prstGeom>
          <a:ln w="476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4944314" y="8900987"/>
            <a:ext cx="428687" cy="0"/>
          </a:xfrm>
          <a:prstGeom prst="line">
            <a:avLst/>
          </a:prstGeom>
          <a:ln w="476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8855050" y="6308345"/>
            <a:ext cx="428687" cy="0"/>
          </a:xfrm>
          <a:prstGeom prst="line">
            <a:avLst/>
          </a:prstGeom>
          <a:ln w="476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9772471" y="5012025"/>
            <a:ext cx="428687" cy="0"/>
          </a:xfrm>
          <a:prstGeom prst="line">
            <a:avLst/>
          </a:prstGeom>
          <a:ln w="476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9889709" y="7571318"/>
            <a:ext cx="428687" cy="0"/>
          </a:xfrm>
          <a:prstGeom prst="line">
            <a:avLst/>
          </a:prstGeom>
          <a:ln w="476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8944836" y="3355883"/>
            <a:ext cx="965341" cy="455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</a:pPr>
            <a:r>
              <a:rPr lang="tr-TR" sz="2751" dirty="0">
                <a:solidFill>
                  <a:schemeClr val="bg2">
                    <a:lumMod val="90000"/>
                  </a:schemeClr>
                </a:solidFill>
                <a:latin typeface="Arimo"/>
              </a:rPr>
              <a:t>%19</a:t>
            </a:r>
            <a:endParaRPr lang="en-US" sz="2751" dirty="0">
              <a:solidFill>
                <a:schemeClr val="bg2">
                  <a:lumMod val="90000"/>
                </a:schemeClr>
              </a:solidFill>
              <a:latin typeface="Ari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5406490" y="8630701"/>
            <a:ext cx="1052710" cy="455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</a:pPr>
            <a:r>
              <a:rPr lang="tr-TR" sz="2751" dirty="0">
                <a:solidFill>
                  <a:schemeClr val="bg2">
                    <a:lumMod val="90000"/>
                  </a:schemeClr>
                </a:solidFill>
                <a:latin typeface="Arimo"/>
              </a:rPr>
              <a:t>%63,8</a:t>
            </a:r>
            <a:endParaRPr lang="en-US" sz="2751" dirty="0">
              <a:solidFill>
                <a:schemeClr val="bg2">
                  <a:lumMod val="90000"/>
                </a:schemeClr>
              </a:solidFill>
              <a:latin typeface="Arimo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318396" y="7343627"/>
            <a:ext cx="1237611" cy="455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</a:pPr>
            <a:r>
              <a:rPr lang="tr-TR" sz="2751" dirty="0">
                <a:solidFill>
                  <a:schemeClr val="bg2">
                    <a:lumMod val="90000"/>
                  </a:schemeClr>
                </a:solidFill>
                <a:latin typeface="Arimo"/>
              </a:rPr>
              <a:t>%28,4</a:t>
            </a:r>
            <a:endParaRPr lang="en-US" sz="2751" dirty="0">
              <a:solidFill>
                <a:schemeClr val="bg2">
                  <a:lumMod val="90000"/>
                </a:schemeClr>
              </a:solidFill>
              <a:latin typeface="Arim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400020" y="6081207"/>
            <a:ext cx="1110505" cy="455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</a:pPr>
            <a:r>
              <a:rPr lang="tr-TR" sz="2751" dirty="0">
                <a:solidFill>
                  <a:schemeClr val="bg2">
                    <a:lumMod val="90000"/>
                  </a:schemeClr>
                </a:solidFill>
                <a:latin typeface="Arimo"/>
              </a:rPr>
              <a:t>%21,6</a:t>
            </a:r>
            <a:endParaRPr lang="en-US" sz="2751" dirty="0">
              <a:solidFill>
                <a:schemeClr val="bg2">
                  <a:lumMod val="90000"/>
                </a:schemeClr>
              </a:solidFill>
              <a:latin typeface="Arimo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50661" y="4784334"/>
            <a:ext cx="1237611" cy="455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</a:pPr>
            <a:r>
              <a:rPr lang="tr-TR" sz="2751" dirty="0">
                <a:solidFill>
                  <a:schemeClr val="bg2">
                    <a:lumMod val="90000"/>
                  </a:schemeClr>
                </a:solidFill>
                <a:latin typeface="Arimo"/>
              </a:rPr>
              <a:t>%27,6</a:t>
            </a:r>
            <a:endParaRPr lang="en-US" sz="2751" dirty="0">
              <a:solidFill>
                <a:schemeClr val="bg2">
                  <a:lumMod val="90000"/>
                </a:schemeClr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9144000" cy="10287000"/>
          </a:xfrm>
          <a:prstGeom prst="rect">
            <a:avLst/>
          </a:prstGeom>
          <a:solidFill>
            <a:srgbClr val="FCAF03"/>
          </a:solidFill>
        </p:spPr>
        <p:txBody>
          <a:bodyPr/>
          <a:lstStyle/>
          <a:p>
            <a:endParaRPr lang="tr-TR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71600" y="5143500"/>
            <a:ext cx="6557345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78379" y="1436467"/>
            <a:ext cx="5560888" cy="2781233"/>
            <a:chOff x="0" y="0"/>
            <a:chExt cx="7414517" cy="3708310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7414517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99"/>
                </a:lnSpc>
              </a:pPr>
              <a:r>
                <a:rPr lang="en-US" sz="8999" spc="-89">
                  <a:solidFill>
                    <a:srgbClr val="FFFFFF"/>
                  </a:solidFill>
                  <a:latin typeface="Roboto Bold"/>
                </a:rPr>
                <a:t>Sorunlar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11310"/>
              <a:ext cx="7414517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Roboto"/>
                </a:rPr>
                <a:t>Para transferi uygulamalarından neden mutlu değiliz?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10728" y="1489518"/>
            <a:ext cx="6782478" cy="1673684"/>
            <a:chOff x="0" y="0"/>
            <a:chExt cx="9043304" cy="2231578"/>
          </a:xfrm>
        </p:grpSpPr>
        <p:sp>
          <p:nvSpPr>
            <p:cNvPr id="8" name="TextBox 8"/>
            <p:cNvSpPr txBox="1"/>
            <p:nvPr/>
          </p:nvSpPr>
          <p:spPr>
            <a:xfrm>
              <a:off x="0" y="1083921"/>
              <a:ext cx="9043304" cy="1157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45454"/>
                  </a:solidFill>
                  <a:latin typeface="Roboto"/>
                </a:rPr>
                <a:t>Kullanıcıyı yönlendirmeyen, kullanışsız ve göz yoran tasarımlar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9043304" cy="737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dirty="0" err="1">
                  <a:solidFill>
                    <a:srgbClr val="545454"/>
                  </a:solidFill>
                  <a:latin typeface="Roboto Bold"/>
                </a:rPr>
                <a:t>Kullanım</a:t>
              </a:r>
              <a:r>
                <a:rPr lang="en-US" sz="3600" dirty="0">
                  <a:solidFill>
                    <a:srgbClr val="545454"/>
                  </a:solidFill>
                  <a:latin typeface="Roboto Bold"/>
                </a:rPr>
                <a:t> </a:t>
              </a:r>
              <a:r>
                <a:rPr lang="en-US" sz="3600" dirty="0" err="1">
                  <a:solidFill>
                    <a:srgbClr val="545454"/>
                  </a:solidFill>
                  <a:latin typeface="Roboto Bold"/>
                </a:rPr>
                <a:t>zorluğu</a:t>
              </a:r>
              <a:endParaRPr lang="en-US" sz="3600" dirty="0">
                <a:solidFill>
                  <a:srgbClr val="545454"/>
                </a:solidFill>
                <a:latin typeface="Roboto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10728" y="3715892"/>
            <a:ext cx="6782478" cy="1243948"/>
            <a:chOff x="0" y="-9525"/>
            <a:chExt cx="9043304" cy="165859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83921"/>
              <a:ext cx="9043304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99">
                  <a:solidFill>
                    <a:srgbClr val="545454"/>
                  </a:solidFill>
                  <a:latin typeface="Roboto"/>
                </a:rPr>
                <a:t>Yüksek transfer ücretleri ve zaman kısıtlamaları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9043304" cy="737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dirty="0" err="1">
                  <a:solidFill>
                    <a:srgbClr val="545454"/>
                  </a:solidFill>
                  <a:latin typeface="Roboto Bold"/>
                </a:rPr>
                <a:t>Bankalara</a:t>
              </a:r>
              <a:r>
                <a:rPr lang="en-US" sz="3600" dirty="0">
                  <a:solidFill>
                    <a:srgbClr val="545454"/>
                  </a:solidFill>
                  <a:latin typeface="Roboto Bold"/>
                </a:rPr>
                <a:t> </a:t>
              </a:r>
              <a:r>
                <a:rPr lang="en-US" sz="3600" dirty="0" err="1">
                  <a:solidFill>
                    <a:srgbClr val="545454"/>
                  </a:solidFill>
                  <a:latin typeface="Roboto Bold"/>
                </a:rPr>
                <a:t>bağlılık</a:t>
              </a:r>
              <a:endParaRPr lang="en-US" sz="3600" dirty="0">
                <a:solidFill>
                  <a:srgbClr val="545454"/>
                </a:solidFill>
                <a:latin typeface="Roboto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78440" y="5886996"/>
            <a:ext cx="6782478" cy="1229183"/>
            <a:chOff x="0" y="0"/>
            <a:chExt cx="9043304" cy="163891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83921"/>
              <a:ext cx="9043304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45454"/>
                  </a:solidFill>
                  <a:latin typeface="Roboto"/>
                </a:rPr>
                <a:t>Sadece para transferleri için kullanılması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9043304" cy="737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dirty="0">
                  <a:solidFill>
                    <a:srgbClr val="545454"/>
                  </a:solidFill>
                  <a:latin typeface="Roboto Bold"/>
                </a:rPr>
                <a:t>Tek </a:t>
              </a:r>
              <a:r>
                <a:rPr lang="en-US" sz="3600" dirty="0" err="1">
                  <a:solidFill>
                    <a:srgbClr val="545454"/>
                  </a:solidFill>
                  <a:latin typeface="Roboto Bold"/>
                </a:rPr>
                <a:t>fon</a:t>
              </a:r>
              <a:r>
                <a:rPr lang="tr-TR" sz="3600" dirty="0">
                  <a:solidFill>
                    <a:srgbClr val="545454"/>
                  </a:solidFill>
                  <a:latin typeface="Roboto Bold"/>
                </a:rPr>
                <a:t>k</a:t>
              </a:r>
              <a:r>
                <a:rPr lang="en-US" sz="3600" dirty="0" err="1">
                  <a:solidFill>
                    <a:srgbClr val="545454"/>
                  </a:solidFill>
                  <a:latin typeface="Roboto Bold"/>
                </a:rPr>
                <a:t>siyonluluk</a:t>
              </a:r>
              <a:endParaRPr lang="en-US" sz="3600" dirty="0">
                <a:solidFill>
                  <a:srgbClr val="545454"/>
                </a:solidFill>
                <a:latin typeface="Roboto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10728" y="7630338"/>
            <a:ext cx="6782478" cy="1229183"/>
            <a:chOff x="0" y="0"/>
            <a:chExt cx="9043304" cy="163891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083921"/>
              <a:ext cx="9043304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9043304" cy="737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545454"/>
                  </a:solidFill>
                  <a:latin typeface="Roboto Bold"/>
                </a:rPr>
                <a:t>Güvenlik açıkları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57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83514" y="8718049"/>
            <a:ext cx="3616233" cy="361623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9454670"/>
            <a:ext cx="1664660" cy="166466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2F75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17999" y="430363"/>
            <a:ext cx="9322877" cy="932284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2697" r="-2021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315200" y="3453116"/>
            <a:ext cx="9753600" cy="6381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239"/>
              </a:lnSpc>
            </a:pPr>
            <a:r>
              <a:rPr lang="en-US" sz="7699" dirty="0">
                <a:solidFill>
                  <a:schemeClr val="bg1">
                    <a:lumMod val="50000"/>
                  </a:schemeClr>
                </a:solidFill>
                <a:latin typeface="Arialle"/>
              </a:rPr>
              <a:t> </a:t>
            </a:r>
            <a:r>
              <a:rPr 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STORK </a:t>
            </a:r>
          </a:p>
          <a:p>
            <a:pPr algn="r">
              <a:lnSpc>
                <a:spcPts val="9239"/>
              </a:lnSpc>
            </a:pPr>
            <a:r>
              <a:rPr lang="en-US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NEDİR?</a:t>
            </a:r>
            <a:endParaRPr lang="tr-TR" sz="96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3" algn="r"/>
            <a:r>
              <a:rPr lang="en-US" sz="5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Hızlı</a:t>
            </a:r>
            <a:r>
              <a:rPr lang="en-US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5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sosyal</a:t>
            </a:r>
            <a:r>
              <a:rPr lang="en-US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yeni </a:t>
            </a:r>
            <a:r>
              <a:rPr lang="en-US" sz="5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nesi</a:t>
            </a:r>
            <a:r>
              <a:rPr lang="tr-TR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</a:t>
            </a:r>
            <a:r>
              <a:rPr lang="en-US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tr-TR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</a:t>
            </a:r>
            <a:r>
              <a:rPr lang="en-US" sz="5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transferi</a:t>
            </a:r>
            <a:r>
              <a:rPr lang="en-US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5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uygulaması</a:t>
            </a:r>
            <a:endParaRPr lang="en-US" sz="5400" spc="-15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3" algn="r">
              <a:lnSpc>
                <a:spcPts val="9239"/>
              </a:lnSpc>
            </a:pPr>
            <a:endParaRPr lang="tr-TR" sz="5400" spc="-15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9239"/>
              </a:lnSpc>
            </a:pPr>
            <a:endParaRPr lang="en-US" sz="7699" dirty="0">
              <a:solidFill>
                <a:srgbClr val="455A6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C7572286-DBD6-4019-8D23-7F831E69BBD2}"/>
              </a:ext>
            </a:extLst>
          </p:cNvPr>
          <p:cNvGrpSpPr/>
          <p:nvPr/>
        </p:nvGrpSpPr>
        <p:grpSpPr>
          <a:xfrm>
            <a:off x="4708525" y="5527064"/>
            <a:ext cx="4047442" cy="3125293"/>
            <a:chOff x="0" y="0"/>
            <a:chExt cx="5396590" cy="4167057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10B5C6B9-0141-4D9D-BD0C-8D38B78EB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0455" cy="648364"/>
            </a:xfrm>
            <a:prstGeom prst="rect">
              <a:avLst/>
            </a:prstGeom>
          </p:spPr>
        </p:pic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E8BFFA8F-30AA-4459-B88C-B333FA2F2142}"/>
                </a:ext>
              </a:extLst>
            </p:cNvPr>
            <p:cNvSpPr txBox="1"/>
            <p:nvPr/>
          </p:nvSpPr>
          <p:spPr>
            <a:xfrm>
              <a:off x="0" y="3244614"/>
              <a:ext cx="5396590" cy="937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Kullanırken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keyif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alabileceğiniz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bir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uygulama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yarattık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5CD9C08C-78BF-4FEB-A8A2-CEE74FDF1AD1}"/>
                </a:ext>
              </a:extLst>
            </p:cNvPr>
            <p:cNvSpPr txBox="1"/>
            <p:nvPr/>
          </p:nvSpPr>
          <p:spPr>
            <a:xfrm>
              <a:off x="0" y="1371967"/>
              <a:ext cx="5396590" cy="1462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59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Basit </a:t>
              </a:r>
              <a:r>
                <a:rPr lang="en-US" sz="359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ve</a:t>
              </a:r>
              <a:r>
                <a:rPr lang="en-US" sz="359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 </a:t>
              </a:r>
              <a:r>
                <a:rPr lang="en-US" sz="359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akıllı</a:t>
              </a:r>
              <a:r>
                <a:rPr lang="en-US" sz="359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 </a:t>
              </a:r>
              <a:r>
                <a:rPr lang="en-US" sz="359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tasarım</a:t>
              </a:r>
              <a:endParaRPr lang="en-US" sz="3599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old"/>
              </a:endParaRPr>
            </a:p>
          </p:txBody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1E3D9903-A5A9-4898-ADEC-38A3FFD530F3}"/>
              </a:ext>
            </a:extLst>
          </p:cNvPr>
          <p:cNvGrpSpPr/>
          <p:nvPr/>
        </p:nvGrpSpPr>
        <p:grpSpPr>
          <a:xfrm>
            <a:off x="13724715" y="5527091"/>
            <a:ext cx="4106085" cy="3100068"/>
            <a:chOff x="0" y="0"/>
            <a:chExt cx="5474781" cy="4133424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CC0B6033-CA01-46A2-9187-1BA24B6E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0455" cy="648364"/>
            </a:xfrm>
            <a:prstGeom prst="rect">
              <a:avLst/>
            </a:prstGeom>
          </p:spPr>
        </p:pic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C7264D0C-6FB2-40FA-BB37-20DF7836B481}"/>
                </a:ext>
              </a:extLst>
            </p:cNvPr>
            <p:cNvSpPr txBox="1"/>
            <p:nvPr/>
          </p:nvSpPr>
          <p:spPr>
            <a:xfrm>
              <a:off x="78191" y="3146145"/>
              <a:ext cx="5396590" cy="987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74"/>
                </a:lnSpc>
              </a:pPr>
              <a:r>
                <a:rPr lang="tr-T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İşlem ücretlerini minimuma indirdik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endParaRP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6409BBDF-D510-4CFC-B8A6-9FACF9D1D2C8}"/>
                </a:ext>
              </a:extLst>
            </p:cNvPr>
            <p:cNvSpPr txBox="1"/>
            <p:nvPr/>
          </p:nvSpPr>
          <p:spPr>
            <a:xfrm>
              <a:off x="0" y="1371967"/>
              <a:ext cx="5396590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tr-TR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Düşük Transfer Ücretleri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old"/>
              </a:endParaRPr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E8A84373-141B-4AEB-BF01-7F446F05B29F}"/>
              </a:ext>
            </a:extLst>
          </p:cNvPr>
          <p:cNvGrpSpPr/>
          <p:nvPr/>
        </p:nvGrpSpPr>
        <p:grpSpPr>
          <a:xfrm>
            <a:off x="1028700" y="5536589"/>
            <a:ext cx="4047442" cy="2939816"/>
            <a:chOff x="0" y="0"/>
            <a:chExt cx="5396590" cy="3919754"/>
          </a:xfrm>
        </p:grpSpPr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380988AA-3378-4A62-A4B2-4FFF2D24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0455" cy="648364"/>
            </a:xfrm>
            <a:prstGeom prst="rect">
              <a:avLst/>
            </a:prstGeom>
          </p:spPr>
        </p:pic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BAC11F0-97B8-4D71-87F2-0D167C37BBC7}"/>
                </a:ext>
              </a:extLst>
            </p:cNvPr>
            <p:cNvSpPr txBox="1"/>
            <p:nvPr/>
          </p:nvSpPr>
          <p:spPr>
            <a:xfrm>
              <a:off x="0" y="2518098"/>
              <a:ext cx="5396590" cy="1411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Arkadaşlarınızla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etkileşim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kurabileceğiniz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bir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platform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oluşturduk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endParaRP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26C48BE6-D732-4E02-84D4-E421B31D44DE}"/>
                </a:ext>
              </a:extLst>
            </p:cNvPr>
            <p:cNvSpPr txBox="1"/>
            <p:nvPr/>
          </p:nvSpPr>
          <p:spPr>
            <a:xfrm>
              <a:off x="0" y="1371967"/>
              <a:ext cx="5396590" cy="736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59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Ek</a:t>
              </a:r>
              <a:r>
                <a:rPr lang="en-US" sz="359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 </a:t>
              </a:r>
              <a:r>
                <a:rPr lang="en-US" sz="359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fon</a:t>
              </a:r>
              <a:r>
                <a:rPr lang="tr-TR" sz="359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k</a:t>
              </a:r>
              <a:r>
                <a:rPr lang="en-US" sz="359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siyonlar</a:t>
              </a:r>
              <a:endParaRPr lang="en-US" sz="3599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old"/>
              </a:endParaRPr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AF51924C-C264-4252-A913-5F707F1D8880}"/>
              </a:ext>
            </a:extLst>
          </p:cNvPr>
          <p:cNvSpPr txBox="1"/>
          <p:nvPr/>
        </p:nvSpPr>
        <p:spPr>
          <a:xfrm>
            <a:off x="1028700" y="3851042"/>
            <a:ext cx="12353607" cy="125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3"/>
              </a:lnSpc>
            </a:pPr>
            <a:r>
              <a:rPr lang="tr-TR" sz="8585" spc="-85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old"/>
              </a:rPr>
              <a:t>Farkımız</a:t>
            </a:r>
            <a:endParaRPr lang="en-US" sz="8585" spc="-85" dirty="0">
              <a:solidFill>
                <a:schemeClr val="tx1">
                  <a:lumMod val="65000"/>
                  <a:lumOff val="35000"/>
                </a:schemeClr>
              </a:solidFill>
              <a:latin typeface="Roboto Bold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EA4D734E-42DC-4D48-AAC0-8745480EEE5F}"/>
              </a:ext>
            </a:extLst>
          </p:cNvPr>
          <p:cNvGrpSpPr/>
          <p:nvPr/>
        </p:nvGrpSpPr>
        <p:grpSpPr>
          <a:xfrm>
            <a:off x="8959059" y="5570828"/>
            <a:ext cx="4067570" cy="3040376"/>
            <a:chOff x="-26837" y="0"/>
            <a:chExt cx="5423427" cy="4053835"/>
          </a:xfrm>
        </p:grpSpPr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9A1D5F7E-9046-4CD1-A26B-2CD4F4892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0455" cy="648364"/>
            </a:xfrm>
            <a:prstGeom prst="rect">
              <a:avLst/>
            </a:prstGeom>
          </p:spPr>
        </p:pic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BF05BC30-BB61-45D9-AC61-C8F73EF00418}"/>
                </a:ext>
              </a:extLst>
            </p:cNvPr>
            <p:cNvSpPr txBox="1"/>
            <p:nvPr/>
          </p:nvSpPr>
          <p:spPr>
            <a:xfrm>
              <a:off x="-26837" y="2553595"/>
              <a:ext cx="5396590" cy="1500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74"/>
                </a:lnSpc>
              </a:pP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Yazılımımızı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ve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sistemimizi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mümkün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olan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en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yüksek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düzeyde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güvenli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olacak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şekilde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/>
                </a:rPr>
                <a:t>tasarladık</a:t>
              </a:r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</a:endParaRP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85C7FEAC-6910-4EE4-8CF3-ABC81D302765}"/>
                </a:ext>
              </a:extLst>
            </p:cNvPr>
            <p:cNvSpPr txBox="1"/>
            <p:nvPr/>
          </p:nvSpPr>
          <p:spPr>
            <a:xfrm>
              <a:off x="0" y="1371967"/>
              <a:ext cx="5396590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Güvenli</a:t>
              </a:r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Bold"/>
                </a:rPr>
                <a:t> platform</a:t>
              </a: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33BE0F51-9052-4B95-942C-ABA4DBE07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37049" y="705629"/>
            <a:ext cx="7179160" cy="50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43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232" b="21358"/>
          <a:stretch>
            <a:fillRect/>
          </a:stretch>
        </p:blipFill>
        <p:spPr>
          <a:xfrm>
            <a:off x="3007324" y="4168807"/>
            <a:ext cx="5283769" cy="25514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2879" b="12879"/>
          <a:stretch>
            <a:fillRect/>
          </a:stretch>
        </p:blipFill>
        <p:spPr>
          <a:xfrm>
            <a:off x="10269053" y="4168807"/>
            <a:ext cx="5283769" cy="25514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133784" y="1282540"/>
            <a:ext cx="12146891" cy="2107953"/>
            <a:chOff x="0" y="0"/>
            <a:chExt cx="16195855" cy="2810604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6195855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9"/>
                </a:lnSpc>
              </a:pPr>
              <a:r>
                <a:rPr lang="en-US" sz="8999" spc="-89">
                  <a:solidFill>
                    <a:srgbClr val="545454"/>
                  </a:solidFill>
                  <a:latin typeface="Roboto Bold"/>
                </a:rPr>
                <a:t>Hedef Kitlemiz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24804"/>
              <a:ext cx="16195855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545454"/>
                </a:solidFill>
                <a:latin typeface="Roboto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07324" y="7423194"/>
            <a:ext cx="5283769" cy="1595233"/>
            <a:chOff x="0" y="-9525"/>
            <a:chExt cx="7045025" cy="2126976"/>
          </a:xfrm>
        </p:grpSpPr>
        <p:sp>
          <p:nvSpPr>
            <p:cNvPr id="8" name="TextBox 8"/>
            <p:cNvSpPr txBox="1"/>
            <p:nvPr/>
          </p:nvSpPr>
          <p:spPr>
            <a:xfrm>
              <a:off x="0" y="964829"/>
              <a:ext cx="7045025" cy="1152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Hedef</a:t>
              </a:r>
              <a:r>
                <a:rPr lang="en-US" sz="24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 </a:t>
              </a:r>
              <a:r>
                <a:rPr lang="en-US" sz="249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kitlemizin</a:t>
              </a:r>
              <a:r>
                <a:rPr lang="en-US" sz="24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 %6</a:t>
              </a:r>
              <a:r>
                <a:rPr lang="tr-TR" sz="24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5’</a:t>
              </a:r>
              <a:r>
                <a:rPr lang="en-US" sz="249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ini</a:t>
              </a:r>
              <a:r>
                <a:rPr lang="en-US" sz="24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 </a:t>
              </a:r>
              <a:r>
                <a:rPr lang="en-US" sz="249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oluşturan</a:t>
              </a:r>
              <a:endParaRPr 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</a:endParaRPr>
            </a:p>
            <a:p>
              <a:pPr algn="ctr">
                <a:lnSpc>
                  <a:spcPts val="3500"/>
                </a:lnSpc>
              </a:pPr>
              <a:r>
                <a:rPr lang="en-US" sz="24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 18-25 </a:t>
              </a:r>
              <a:r>
                <a:rPr lang="en-US" sz="249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yaş</a:t>
              </a:r>
              <a:r>
                <a:rPr lang="en-US" sz="24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 </a:t>
              </a:r>
              <a:r>
                <a:rPr lang="en-US" sz="249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grup</a:t>
              </a:r>
              <a:endParaRPr 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7045025" cy="736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59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Bold"/>
                </a:rPr>
                <a:t>Genç</a:t>
              </a:r>
              <a:r>
                <a:rPr lang="tr-TR" sz="3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Bold"/>
                </a:rPr>
                <a:t> Nesil</a:t>
              </a:r>
              <a:endParaRPr lang="en-US" sz="3599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96907" y="7423194"/>
            <a:ext cx="5283769" cy="1520790"/>
            <a:chOff x="0" y="-9525"/>
            <a:chExt cx="7045025" cy="202771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64829"/>
              <a:ext cx="7045025" cy="1053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4"/>
                </a:lnSpc>
              </a:pPr>
              <a:r>
                <a:rPr lang="en-US" sz="2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Hedef</a:t>
              </a:r>
              <a:r>
                <a: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 </a:t>
              </a:r>
              <a:r>
                <a:rPr lang="en-US" sz="2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kitlemizin</a:t>
              </a:r>
              <a:r>
                <a: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 %35'ini </a:t>
              </a:r>
              <a:r>
                <a:rPr lang="en-US" sz="2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oluşturan</a:t>
              </a:r>
              <a:endPara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</a:endParaRPr>
            </a:p>
            <a:p>
              <a:pPr algn="ctr">
                <a:lnSpc>
                  <a:spcPts val="3185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+25 </a:t>
              </a:r>
              <a:r>
                <a:rPr lang="en-US" sz="2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yaş</a:t>
              </a:r>
              <a:r>
                <a: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 </a:t>
              </a:r>
              <a:r>
                <a:rPr lang="en-US" sz="2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/>
                </a:rPr>
                <a:t>grubu</a:t>
              </a:r>
              <a:endPara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7045025" cy="736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599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Bold"/>
                </a:rPr>
                <a:t>Yetişkinler</a:t>
              </a:r>
              <a:endParaRPr lang="en-US" sz="3599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20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590800" y="1096871"/>
            <a:ext cx="7524750" cy="133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00"/>
              </a:lnSpc>
            </a:pPr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HEDEF PAZAR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D002787C-EE0B-4621-AD02-416D1E9F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41" y="2781300"/>
            <a:ext cx="8038399" cy="64056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ADA8CF6-2E07-4FBF-8232-E02304BB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61" y="3162300"/>
            <a:ext cx="6474718" cy="4572000"/>
          </a:xfrm>
          <a:prstGeom prst="rect">
            <a:avLst/>
          </a:prstGeom>
        </p:spPr>
      </p:pic>
      <p:cxnSp>
        <p:nvCxnSpPr>
          <p:cNvPr id="18" name="Düz Bağlayıcı 17">
            <a:extLst>
              <a:ext uri="{FF2B5EF4-FFF2-40B4-BE49-F238E27FC236}">
                <a16:creationId xmlns:a16="http://schemas.microsoft.com/office/drawing/2014/main" id="{19C0EA82-E288-4E2B-8526-927D6125A35E}"/>
              </a:ext>
            </a:extLst>
          </p:cNvPr>
          <p:cNvCxnSpPr/>
          <p:nvPr/>
        </p:nvCxnSpPr>
        <p:spPr>
          <a:xfrm>
            <a:off x="9372600" y="2781300"/>
            <a:ext cx="0" cy="62484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574</Words>
  <Application>Microsoft Office PowerPoint</Application>
  <PresentationFormat>Özel</PresentationFormat>
  <Paragraphs>195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8" baseType="lpstr">
      <vt:lpstr>Calibri</vt:lpstr>
      <vt:lpstr>Arial</vt:lpstr>
      <vt:lpstr>Arialle</vt:lpstr>
      <vt:lpstr>Wingdings</vt:lpstr>
      <vt:lpstr>Telegraf Bold</vt:lpstr>
      <vt:lpstr>Roboto Bold</vt:lpstr>
      <vt:lpstr>Arimo</vt:lpstr>
      <vt:lpstr>HK Grotesk Light</vt:lpstr>
      <vt:lpstr>Muli Regular</vt:lpstr>
      <vt:lpstr>Arita Buri Bold</vt:lpstr>
      <vt:lpstr>Roboto</vt:lpstr>
      <vt:lpstr>Arimo Bold</vt:lpstr>
      <vt:lpstr>Muli Bold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STORK</dc:title>
  <dc:creator>asus</dc:creator>
  <cp:lastModifiedBy>cansu pirşen</cp:lastModifiedBy>
  <cp:revision>15</cp:revision>
  <dcterms:created xsi:type="dcterms:W3CDTF">2006-08-16T00:00:00Z</dcterms:created>
  <dcterms:modified xsi:type="dcterms:W3CDTF">2021-09-16T22:27:48Z</dcterms:modified>
  <dc:identifier>DAEpRNcnkag</dc:identifier>
</cp:coreProperties>
</file>